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14"/>
  </p:notesMasterIdLst>
  <p:sldIdLst>
    <p:sldId id="256" r:id="rId3"/>
    <p:sldId id="257" r:id="rId4"/>
    <p:sldId id="258" r:id="rId5"/>
    <p:sldId id="259" r:id="rId6"/>
    <p:sldId id="260" r:id="rId7"/>
    <p:sldId id="261" r:id="rId8"/>
    <p:sldId id="266" r:id="rId9"/>
    <p:sldId id="262" r:id="rId10"/>
    <p:sldId id="263" r:id="rId11"/>
    <p:sldId id="264" r:id="rId12"/>
    <p:sldId id="265"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 YUAN" initials="XY" lastIdx="1" clrIdx="0">
    <p:extLst>
      <p:ext uri="{19B8F6BF-5375-455C-9EA6-DF929625EA0E}">
        <p15:presenceInfo xmlns:p15="http://schemas.microsoft.com/office/powerpoint/2012/main" userId="XIN Y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D74A12-1564-4959-9A37-7FD2E66B95AC}">
  <a:tblStyle styleId="{84D74A12-1564-4959-9A37-7FD2E66B95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738" autoAdjust="0"/>
  </p:normalViewPr>
  <p:slideViewPr>
    <p:cSldViewPr snapToGrid="0">
      <p:cViewPr varScale="1">
        <p:scale>
          <a:sx n="120" d="100"/>
          <a:sy n="120" d="100"/>
        </p:scale>
        <p:origin x="166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49c735414_2_1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649c735414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355a7ce19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d355a7ce19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9c735414_2_1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649c735414_2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355a7ce19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d355a7ce1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355a7ce19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Image super-resolution is the task of generating high-resolution images from low-resolution images. Due to the limitations of some actual scenes, only one low-resolution image is often available. Super-resolution using only one low-resolution image is single-image super-resolution. Since one low-resolution image corresponds to several high-resolution images, super-resolution is an ill-defined problem. Therefore, additional prior knowledge is needed to constrain the recovered high-frequency information. The state-of-the-art methods are based on deep learning. Specifically, it uses the similarity of different images in high-frequency details to obtain the relationship between high-resolution and low-resolution images to guide the reconstruction of high-resolution images.</a:t>
            </a:r>
            <a:endParaRPr sz="1100">
              <a:solidFill>
                <a:schemeClr val="dk1"/>
              </a:solidFill>
            </a:endParaRPr>
          </a:p>
          <a:p>
            <a:pPr marL="0" lvl="0" indent="0" algn="l" rtl="0">
              <a:spcBef>
                <a:spcPts val="0"/>
              </a:spcBef>
              <a:spcAft>
                <a:spcPts val="0"/>
              </a:spcAft>
              <a:buNone/>
            </a:pPr>
            <a:endParaRPr/>
          </a:p>
        </p:txBody>
      </p:sp>
      <p:sp>
        <p:nvSpPr>
          <p:cNvPr id="179" name="Google Shape;179;gd355a7ce1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355a7ce19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In addition to being a research direction in computer vision, super-resolution also has many practical applications. For example, video enhancement can repair some old videos. Various medical imaging is limited by physical conditions and radiation safety, and the resolution cannot be increased arbitrarily. In this case, super-resolution can improve the quality of medical images. Similarly, remote sensing and astronomical observations are limited by the optical diffraction limit, and the resolution is difficult to improve, so super-resolution can also be used.</a:t>
            </a:r>
            <a:endParaRPr/>
          </a:p>
        </p:txBody>
      </p:sp>
      <p:sp>
        <p:nvSpPr>
          <p:cNvPr id="190" name="Google Shape;190;gd355a7ce1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355a7ce19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The state-of-the-art super-resolution models are based on deep neural networks. Here, we list the measurement results of the three models, enhanced Super-Resolution Generative Adversarial Networks,  Enhanced Deep Residual Networks, Second-Order Attention Network and the basic method, bicubic interpolation. The dataset is set5. The measurement standard uses PSNR and SSIM. PSNR is the peak signal-to-noise ratio, which represents the </a:t>
            </a:r>
            <a:r>
              <a:rPr lang="en" dirty="0">
                <a:solidFill>
                  <a:schemeClr val="dk1"/>
                </a:solidFill>
              </a:rPr>
              <a:t>pixel similarity </a:t>
            </a:r>
            <a:r>
              <a:rPr lang="en" dirty="0"/>
              <a:t>between the super-resolution image and the original image. SSIM is structural similarity. Compared with PSNR, structural similarity is more in line with the human eye's judgment of image quality.</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Based on the figure from the paper, the state of art method, ESRGAN, looks very good, even for recovering the fine features, like whiskers. However, it still shows obvious distortion for some regions that are supposed to contain some well-defined structures. For example, when we apply the ESRGAN on the figure on the left, we can see the blur and distortion of the edge. </a:t>
            </a:r>
            <a:endParaRPr dirty="0"/>
          </a:p>
        </p:txBody>
      </p:sp>
      <p:sp>
        <p:nvSpPr>
          <p:cNvPr id="196" name="Google Shape;196;gd355a7ce1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355a7ce19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One possible reason can be, the network may not realize there should be a sharp edge. For most the SR networks, we only directly feed in the LR image, and let the network learn everything. It can be possible that the network implicitly learns when and where to ‘make an edge’, but what if we let it explicitly learn and utilize the edge information?</a:t>
            </a:r>
          </a:p>
          <a:p>
            <a:pPr marL="0" lvl="0" indent="0" algn="l" rtl="0">
              <a:spcBef>
                <a:spcPts val="0"/>
              </a:spcBef>
              <a:spcAft>
                <a:spcPts val="0"/>
              </a:spcAft>
              <a:buNone/>
            </a:pPr>
            <a:r>
              <a:rPr lang="en-US" dirty="0"/>
              <a:t>So, in our proposed work, we first let a GAN to recover the high resolution edge information from a LR image, we can call it SR edge. Then, we feed this </a:t>
            </a:r>
            <a:r>
              <a:rPr lang="en-US" dirty="0" err="1"/>
              <a:t>SR_edge</a:t>
            </a:r>
            <a:r>
              <a:rPr lang="en-US" dirty="0"/>
              <a:t> along with LR image, to </a:t>
            </a:r>
            <a:r>
              <a:rPr lang="en-US" dirty="0" err="1"/>
              <a:t>inpaint</a:t>
            </a:r>
            <a:r>
              <a:rPr lang="en-US" dirty="0"/>
              <a:t> an SR image. </a:t>
            </a:r>
          </a:p>
          <a:p>
            <a:pPr marL="0" lvl="0" indent="0" algn="l" rtl="0">
              <a:spcBef>
                <a:spcPts val="0"/>
              </a:spcBef>
              <a:spcAft>
                <a:spcPts val="0"/>
              </a:spcAft>
              <a:buNone/>
            </a:pPr>
            <a:endParaRPr dirty="0"/>
          </a:p>
        </p:txBody>
      </p:sp>
      <p:sp>
        <p:nvSpPr>
          <p:cNvPr id="207" name="Google Shape;207;gd355a7ce1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Here’s the result for the edge part. The recall and precision are the percentage correctness compared to the ground truth and pixel been predicted. The </a:t>
            </a:r>
            <a:r>
              <a:rPr lang="en-US" altLang="zh-CN" dirty="0" err="1"/>
              <a:t>SR_edge</a:t>
            </a:r>
            <a:r>
              <a:rPr lang="en-US" altLang="zh-CN" dirty="0"/>
              <a:t> information can also be recovered from some trivial methods, which is directly extracted from bicubic upscaled image. It turns out that our network shows obviously better result even compared to the optimized sigma.  </a:t>
            </a:r>
          </a:p>
          <a:p>
            <a:pPr marL="158750" indent="0">
              <a:buNone/>
            </a:pPr>
            <a:r>
              <a:rPr lang="en-US" altLang="zh-CN" dirty="0"/>
              <a:t>On the right, we can see that the trivial method using canny edge detection fail to recover the straight line, while our network can predict the straight edge same as edge from HR image. We can also see that the edge predicted from our network is closer to the edge generated from </a:t>
            </a:r>
            <a:r>
              <a:rPr lang="en-US" altLang="zh-CN"/>
              <a:t>HR image. </a:t>
            </a:r>
            <a:endParaRPr lang="en-US" altLang="zh-CN" dirty="0"/>
          </a:p>
        </p:txBody>
      </p:sp>
    </p:spTree>
    <p:extLst>
      <p:ext uri="{BB962C8B-B14F-4D97-AF65-F5344CB8AC3E}">
        <p14:creationId xmlns:p14="http://schemas.microsoft.com/office/powerpoint/2010/main" val="383096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355a7ce19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d355a7ce1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42963e37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42963e3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786883" y="1972636"/>
            <a:ext cx="6236217" cy="961065"/>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1" name="Google Shape;61;p14"/>
          <p:cNvSpPr txBox="1">
            <a:spLocks noGrp="1"/>
          </p:cNvSpPr>
          <p:nvPr>
            <p:ph type="body" idx="2"/>
          </p:nvPr>
        </p:nvSpPr>
        <p:spPr>
          <a:xfrm>
            <a:off x="783211" y="1726559"/>
            <a:ext cx="5445126" cy="237596"/>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2" name="Google Shape;62;p14"/>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AGENDA" type="tx">
  <p:cSld name="TITLE_AND_BODY">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65" name="Google Shape;65;p15"/>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66" name="Google Shape;66;p15"/>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67" name="Google Shape;67;p15"/>
          <p:cNvSpPr txBox="1">
            <a:spLocks noGrp="1"/>
          </p:cNvSpPr>
          <p:nvPr>
            <p:ph type="body" idx="1"/>
          </p:nvPr>
        </p:nvSpPr>
        <p:spPr>
          <a:xfrm>
            <a:off x="810680" y="1894948"/>
            <a:ext cx="3317876" cy="2065337"/>
          </a:xfrm>
          <a:prstGeom prst="rect">
            <a:avLst/>
          </a:prstGeom>
          <a:noFill/>
          <a:ln>
            <a:noFill/>
          </a:ln>
        </p:spPr>
        <p:txBody>
          <a:bodyPr spcFirstLastPara="1" wrap="square" lIns="45700" tIns="45700" rIns="45700" bIns="45700" anchor="t" anchorCtr="0">
            <a:noAutofit/>
          </a:bodyPr>
          <a:lstStyle>
            <a:lvl1pPr marL="457200" lvl="0" indent="-228600" algn="l">
              <a:lnSpc>
                <a:spcPct val="150000"/>
              </a:lnSpc>
              <a:spcBef>
                <a:spcPts val="200"/>
              </a:spcBef>
              <a:spcAft>
                <a:spcPts val="0"/>
              </a:spcAft>
              <a:buClr>
                <a:srgbClr val="000000"/>
              </a:buClr>
              <a:buSzPts val="1000"/>
              <a:buFont typeface="Arial"/>
              <a:buNone/>
              <a:defRPr sz="1000" b="0">
                <a:solidFill>
                  <a:srgbClr val="000000"/>
                </a:solidFill>
              </a:defRPr>
            </a:lvl1pPr>
            <a:lvl2pPr marL="914400" lvl="1" indent="-292100" algn="l">
              <a:lnSpc>
                <a:spcPct val="150000"/>
              </a:lnSpc>
              <a:spcBef>
                <a:spcPts val="200"/>
              </a:spcBef>
              <a:spcAft>
                <a:spcPts val="0"/>
              </a:spcAft>
              <a:buClr>
                <a:srgbClr val="000000"/>
              </a:buClr>
              <a:buSzPts val="1000"/>
              <a:buFont typeface="Arial"/>
              <a:buChar char="–"/>
              <a:defRPr sz="1000" b="0">
                <a:solidFill>
                  <a:srgbClr val="000000"/>
                </a:solidFill>
              </a:defRPr>
            </a:lvl2pPr>
            <a:lvl3pPr marL="1371600" lvl="2" indent="-292100" algn="l">
              <a:lnSpc>
                <a:spcPct val="150000"/>
              </a:lnSpc>
              <a:spcBef>
                <a:spcPts val="200"/>
              </a:spcBef>
              <a:spcAft>
                <a:spcPts val="0"/>
              </a:spcAft>
              <a:buClr>
                <a:srgbClr val="000000"/>
              </a:buClr>
              <a:buSzPts val="1000"/>
              <a:buFont typeface="Arial"/>
              <a:buChar char="•"/>
              <a:defRPr sz="1000" b="0">
                <a:solidFill>
                  <a:srgbClr val="000000"/>
                </a:solidFill>
              </a:defRPr>
            </a:lvl3pPr>
            <a:lvl4pPr marL="1828800" lvl="3" indent="-292100" algn="l">
              <a:lnSpc>
                <a:spcPct val="150000"/>
              </a:lnSpc>
              <a:spcBef>
                <a:spcPts val="200"/>
              </a:spcBef>
              <a:spcAft>
                <a:spcPts val="0"/>
              </a:spcAft>
              <a:buClr>
                <a:srgbClr val="000000"/>
              </a:buClr>
              <a:buSzPts val="1000"/>
              <a:buFont typeface="Arial"/>
              <a:buChar char="–"/>
              <a:defRPr sz="1000" b="0">
                <a:solidFill>
                  <a:srgbClr val="000000"/>
                </a:solidFill>
              </a:defRPr>
            </a:lvl4pPr>
            <a:lvl5pPr marL="2286000" lvl="4" indent="-292100" algn="l">
              <a:lnSpc>
                <a:spcPct val="150000"/>
              </a:lnSpc>
              <a:spcBef>
                <a:spcPts val="200"/>
              </a:spcBef>
              <a:spcAft>
                <a:spcPts val="0"/>
              </a:spcAft>
              <a:buClr>
                <a:srgbClr val="000000"/>
              </a:buClr>
              <a:buSzPts val="1000"/>
              <a:buFont typeface="Arial"/>
              <a:buChar char="»"/>
              <a:defRPr sz="1000" b="0">
                <a:solidFill>
                  <a:srgbClr val="000000"/>
                </a:solidFill>
              </a:defRPr>
            </a:lvl5pPr>
            <a:lvl6pPr marL="2743200" lvl="5" indent="-292100" algn="l">
              <a:lnSpc>
                <a:spcPct val="150000"/>
              </a:lnSpc>
              <a:spcBef>
                <a:spcPts val="200"/>
              </a:spcBef>
              <a:spcAft>
                <a:spcPts val="0"/>
              </a:spcAft>
              <a:buClr>
                <a:srgbClr val="000000"/>
              </a:buClr>
              <a:buSzPts val="1000"/>
              <a:buFont typeface="Arial"/>
              <a:buChar char="•"/>
              <a:defRPr sz="1000" b="0">
                <a:solidFill>
                  <a:srgbClr val="000000"/>
                </a:solidFill>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8" name="Google Shape;68;p15"/>
          <p:cNvSpPr txBox="1">
            <a:spLocks noGrp="1"/>
          </p:cNvSpPr>
          <p:nvPr>
            <p:ph type="body" idx="2"/>
          </p:nvPr>
        </p:nvSpPr>
        <p:spPr>
          <a:xfrm>
            <a:off x="397934" y="219077"/>
            <a:ext cx="4757729"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69" name="Google Shape;69;p15"/>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2" name="Google Shape;72;p16" descr="background.jpg"/>
          <p:cNvPicPr preferRelativeResize="0"/>
          <p:nvPr/>
        </p:nvPicPr>
        <p:blipFill rotWithShape="1">
          <a:blip r:embed="rId3">
            <a:alphaModFix/>
          </a:blip>
          <a:srcRect r="97081"/>
          <a:stretch/>
        </p:blipFill>
        <p:spPr>
          <a:xfrm>
            <a:off x="0" y="0"/>
            <a:ext cx="266702" cy="5143500"/>
          </a:xfrm>
          <a:prstGeom prst="rect">
            <a:avLst/>
          </a:prstGeom>
          <a:noFill/>
          <a:ln>
            <a:noFill/>
          </a:ln>
        </p:spPr>
      </p:pic>
      <p:pic>
        <p:nvPicPr>
          <p:cNvPr id="73" name="Google Shape;73;p16"/>
          <p:cNvPicPr preferRelativeResize="0"/>
          <p:nvPr/>
        </p:nvPicPr>
        <p:blipFill rotWithShape="1">
          <a:blip r:embed="rId4">
            <a:alphaModFix/>
          </a:blip>
          <a:srcRect l="72000"/>
          <a:stretch/>
        </p:blipFill>
        <p:spPr>
          <a:xfrm>
            <a:off x="0" y="2108200"/>
            <a:ext cx="266700" cy="520700"/>
          </a:xfrm>
          <a:prstGeom prst="rect">
            <a:avLst/>
          </a:prstGeom>
          <a:noFill/>
          <a:ln>
            <a:noFill/>
          </a:ln>
        </p:spPr>
      </p:pic>
      <p:pic>
        <p:nvPicPr>
          <p:cNvPr id="74" name="Google Shape;74;p16"/>
          <p:cNvPicPr preferRelativeResize="0"/>
          <p:nvPr/>
        </p:nvPicPr>
        <p:blipFill rotWithShape="1">
          <a:blip r:embed="rId4">
            <a:alphaModFix/>
          </a:blip>
          <a:srcRect r="72667"/>
          <a:stretch/>
        </p:blipFill>
        <p:spPr>
          <a:xfrm>
            <a:off x="8883653" y="2108200"/>
            <a:ext cx="260347" cy="520700"/>
          </a:xfrm>
          <a:prstGeom prst="rect">
            <a:avLst/>
          </a:prstGeom>
          <a:noFill/>
          <a:ln>
            <a:noFill/>
          </a:ln>
        </p:spPr>
      </p:pic>
      <p:sp>
        <p:nvSpPr>
          <p:cNvPr id="75" name="Google Shape;75;p16"/>
          <p:cNvSpPr txBox="1">
            <a:spLocks noGrp="1"/>
          </p:cNvSpPr>
          <p:nvPr>
            <p:ph type="body" idx="1"/>
          </p:nvPr>
        </p:nvSpPr>
        <p:spPr>
          <a:xfrm>
            <a:off x="786883" y="1705937"/>
            <a:ext cx="6458467" cy="1494463"/>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76" name="Google Shape;76;p16"/>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1pPr>
            <a:lvl2pPr marL="0" lvl="1"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2pPr>
            <a:lvl3pPr marL="0" lvl="2"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3pPr>
            <a:lvl4pPr marL="0" lvl="3"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4pPr>
            <a:lvl5pPr marL="0" lvl="4"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5pPr>
            <a:lvl6pPr marL="0" lvl="5"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6pPr>
            <a:lvl7pPr marL="0" lvl="6"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7pPr>
            <a:lvl8pPr marL="0" lvl="7"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8pPr>
            <a:lvl9pPr marL="0" lvl="8"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HEADLINE ONLY">
  <p:cSld name="HEADLINE ONLY">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79" name="Google Shape;79;p17"/>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80" name="Google Shape;80;p17"/>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81" name="Google Shape;81;p17"/>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82" name="Google Shape;82;p17"/>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83" name="Google Shape;83;p17"/>
          <p:cNvSpPr txBox="1">
            <a:spLocks noGrp="1"/>
          </p:cNvSpPr>
          <p:nvPr>
            <p:ph type="body" idx="2"/>
          </p:nvPr>
        </p:nvSpPr>
        <p:spPr>
          <a:xfrm>
            <a:off x="786883" y="1972636"/>
            <a:ext cx="6045717" cy="961065"/>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HEADLINE + COPY">
  <p:cSld name="HEADLINE + COPY">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86" name="Google Shape;86;p18"/>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87" name="Google Shape;87;p18"/>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88" name="Google Shape;88;p18"/>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89" name="Google Shape;89;p18"/>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90" name="Google Shape;90;p18"/>
          <p:cNvSpPr txBox="1">
            <a:spLocks noGrp="1"/>
          </p:cNvSpPr>
          <p:nvPr>
            <p:ph type="body" idx="2"/>
          </p:nvPr>
        </p:nvSpPr>
        <p:spPr>
          <a:xfrm>
            <a:off x="786885" y="1642436"/>
            <a:ext cx="5441452" cy="961065"/>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1" name="Google Shape;91;p18"/>
          <p:cNvSpPr txBox="1">
            <a:spLocks noGrp="1"/>
          </p:cNvSpPr>
          <p:nvPr>
            <p:ph type="body" idx="3"/>
          </p:nvPr>
        </p:nvSpPr>
        <p:spPr>
          <a:xfrm>
            <a:off x="786875" y="2609232"/>
            <a:ext cx="5441464" cy="88961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LEFT—COPY RIGHT">
  <p:cSld name="PHOTO LEFT—COPY RIGHT">
    <p:spTree>
      <p:nvGrpSpPr>
        <p:cNvPr id="1" name="Shape 92"/>
        <p:cNvGrpSpPr/>
        <p:nvPr/>
      </p:nvGrpSpPr>
      <p:grpSpPr>
        <a:xfrm>
          <a:off x="0" y="0"/>
          <a:ext cx="0" cy="0"/>
          <a:chOff x="0" y="0"/>
          <a:chExt cx="0" cy="0"/>
        </a:xfrm>
      </p:grpSpPr>
      <p:pic>
        <p:nvPicPr>
          <p:cNvPr id="93" name="Google Shape;93;p19"/>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94" name="Google Shape;94;p19"/>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95" name="Google Shape;95;p19"/>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96" name="Google Shape;96;p19"/>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7" name="Google Shape;97;p19"/>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98" name="Google Shape;98;p19"/>
          <p:cNvSpPr txBox="1">
            <a:spLocks noGrp="1"/>
          </p:cNvSpPr>
          <p:nvPr>
            <p:ph type="body" idx="2"/>
          </p:nvPr>
        </p:nvSpPr>
        <p:spPr>
          <a:xfrm>
            <a:off x="4361934" y="1638300"/>
            <a:ext cx="3429516"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99" name="Google Shape;99;p19"/>
          <p:cNvSpPr txBox="1">
            <a:spLocks noGrp="1"/>
          </p:cNvSpPr>
          <p:nvPr>
            <p:ph type="body" idx="3"/>
          </p:nvPr>
        </p:nvSpPr>
        <p:spPr>
          <a:xfrm>
            <a:off x="4361926"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0" name="Google Shape;100;p19"/>
          <p:cNvSpPr>
            <a:spLocks noGrp="1"/>
          </p:cNvSpPr>
          <p:nvPr>
            <p:ph type="pic" idx="4"/>
          </p:nvPr>
        </p:nvSpPr>
        <p:spPr>
          <a:xfrm>
            <a:off x="88688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PY LEFT—PHOTO RIGHT">
  <p:cSld name="COPY LEFT—PHOTO RIGHT">
    <p:spTree>
      <p:nvGrpSpPr>
        <p:cNvPr id="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03" name="Google Shape;103;p20"/>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04" name="Google Shape;104;p20"/>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05" name="Google Shape;105;p20"/>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6" name="Google Shape;106;p20"/>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07" name="Google Shape;107;p20"/>
          <p:cNvSpPr txBox="1">
            <a:spLocks noGrp="1"/>
          </p:cNvSpPr>
          <p:nvPr>
            <p:ph type="body" idx="2"/>
          </p:nvPr>
        </p:nvSpPr>
        <p:spPr>
          <a:xfrm>
            <a:off x="899068" y="1638300"/>
            <a:ext cx="3429517"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8" name="Google Shape;108;p20"/>
          <p:cNvSpPr txBox="1">
            <a:spLocks noGrp="1"/>
          </p:cNvSpPr>
          <p:nvPr>
            <p:ph type="body" idx="3"/>
          </p:nvPr>
        </p:nvSpPr>
        <p:spPr>
          <a:xfrm>
            <a:off x="899060"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09" name="Google Shape;109;p20"/>
          <p:cNvSpPr>
            <a:spLocks noGrp="1"/>
          </p:cNvSpPr>
          <p:nvPr>
            <p:ph type="pic" idx="4"/>
          </p:nvPr>
        </p:nvSpPr>
        <p:spPr>
          <a:xfrm>
            <a:off x="488914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IST + PHOTO">
  <p:cSld name="LIST + PHOTO">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12" name="Google Shape;112;p21"/>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13" name="Google Shape;113;p21"/>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14" name="Google Shape;114;p21"/>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5" name="Google Shape;115;p21"/>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16" name="Google Shape;116;p21"/>
          <p:cNvSpPr txBox="1">
            <a:spLocks noGrp="1"/>
          </p:cNvSpPr>
          <p:nvPr>
            <p:ph type="body" idx="2"/>
          </p:nvPr>
        </p:nvSpPr>
        <p:spPr>
          <a:xfrm>
            <a:off x="899068" y="1470418"/>
            <a:ext cx="3429517" cy="814869"/>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7" name="Google Shape;117;p21"/>
          <p:cNvSpPr txBox="1">
            <a:spLocks noGrp="1"/>
          </p:cNvSpPr>
          <p:nvPr>
            <p:ph type="body" idx="3"/>
          </p:nvPr>
        </p:nvSpPr>
        <p:spPr>
          <a:xfrm>
            <a:off x="899060" y="2285288"/>
            <a:ext cx="3429525" cy="550383"/>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18" name="Google Shape;118;p21"/>
          <p:cNvSpPr>
            <a:spLocks noGrp="1"/>
          </p:cNvSpPr>
          <p:nvPr>
            <p:ph type="pic" idx="4"/>
          </p:nvPr>
        </p:nvSpPr>
        <p:spPr>
          <a:xfrm>
            <a:off x="4889144" y="1006705"/>
            <a:ext cx="2902306" cy="329581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19" name="Google Shape;119;p21"/>
          <p:cNvSpPr txBox="1">
            <a:spLocks noGrp="1"/>
          </p:cNvSpPr>
          <p:nvPr>
            <p:ph type="body" idx="5"/>
          </p:nvPr>
        </p:nvSpPr>
        <p:spPr>
          <a:xfrm>
            <a:off x="899068" y="2825087"/>
            <a:ext cx="3679830" cy="1483783"/>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HEADLINE + COPY + PHOTO MOSAIC">
  <p:cSld name="HEADLINE + COPY + PHOTO MOSAIC">
    <p:spTree>
      <p:nvGrpSpPr>
        <p:cNvPr id="1" name="Shape 120"/>
        <p:cNvGrpSpPr/>
        <p:nvPr/>
      </p:nvGrpSpPr>
      <p:grpSpPr>
        <a:xfrm>
          <a:off x="0" y="0"/>
          <a:ext cx="0" cy="0"/>
          <a:chOff x="0" y="0"/>
          <a:chExt cx="0" cy="0"/>
        </a:xfrm>
      </p:grpSpPr>
      <p:pic>
        <p:nvPicPr>
          <p:cNvPr id="121" name="Google Shape;121;p22"/>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22" name="Google Shape;122;p22"/>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23" name="Google Shape;123;p22"/>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24" name="Google Shape;124;p22"/>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5" name="Google Shape;125;p22"/>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26" name="Google Shape;126;p22"/>
          <p:cNvSpPr txBox="1">
            <a:spLocks noGrp="1"/>
          </p:cNvSpPr>
          <p:nvPr>
            <p:ph type="body" idx="2"/>
          </p:nvPr>
        </p:nvSpPr>
        <p:spPr>
          <a:xfrm>
            <a:off x="899068" y="1638300"/>
            <a:ext cx="3429517" cy="81486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7" name="Google Shape;127;p22"/>
          <p:cNvSpPr txBox="1">
            <a:spLocks noGrp="1"/>
          </p:cNvSpPr>
          <p:nvPr>
            <p:ph type="body" idx="3"/>
          </p:nvPr>
        </p:nvSpPr>
        <p:spPr>
          <a:xfrm>
            <a:off x="899060" y="2453168"/>
            <a:ext cx="3429525" cy="1471132"/>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28" name="Google Shape;128;p22"/>
          <p:cNvSpPr>
            <a:spLocks noGrp="1"/>
          </p:cNvSpPr>
          <p:nvPr>
            <p:ph type="pic" idx="4"/>
          </p:nvPr>
        </p:nvSpPr>
        <p:spPr>
          <a:xfrm>
            <a:off x="5465831" y="961756"/>
            <a:ext cx="2325620" cy="1441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29" name="Google Shape;129;p22"/>
          <p:cNvSpPr>
            <a:spLocks noGrp="1"/>
          </p:cNvSpPr>
          <p:nvPr>
            <p:ph type="pic" idx="5"/>
          </p:nvPr>
        </p:nvSpPr>
        <p:spPr>
          <a:xfrm>
            <a:off x="5105398" y="2552224"/>
            <a:ext cx="1215230" cy="176074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30" name="Google Shape;130;p22"/>
          <p:cNvSpPr>
            <a:spLocks noGrp="1"/>
          </p:cNvSpPr>
          <p:nvPr>
            <p:ph type="pic" idx="6"/>
          </p:nvPr>
        </p:nvSpPr>
        <p:spPr>
          <a:xfrm>
            <a:off x="6498764" y="2552224"/>
            <a:ext cx="1292686" cy="9799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LARGE PHOTO">
  <p:cSld name="LARGE PHOTO">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33" name="Google Shape;133;p23"/>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34" name="Google Shape;134;p23"/>
          <p:cNvPicPr preferRelativeResize="0"/>
          <p:nvPr/>
        </p:nvPicPr>
        <p:blipFill rotWithShape="1">
          <a:blip r:embed="rId3">
            <a:alphaModFix/>
          </a:blip>
          <a:srcRect/>
          <a:stretch/>
        </p:blipFill>
        <p:spPr>
          <a:xfrm>
            <a:off x="8298244" y="219077"/>
            <a:ext cx="252177" cy="400279"/>
          </a:xfrm>
          <a:prstGeom prst="rect">
            <a:avLst/>
          </a:prstGeom>
          <a:noFill/>
          <a:ln>
            <a:noFill/>
          </a:ln>
        </p:spPr>
      </p:pic>
      <p:sp>
        <p:nvSpPr>
          <p:cNvPr id="135" name="Google Shape;135;p23"/>
          <p:cNvSpPr txBox="1">
            <a:spLocks noGrp="1"/>
          </p:cNvSpPr>
          <p:nvPr>
            <p:ph type="body" idx="1"/>
          </p:nvPr>
        </p:nvSpPr>
        <p:spPr>
          <a:xfrm>
            <a:off x="397933" y="219077"/>
            <a:ext cx="4757730" cy="338138"/>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CD1543"/>
              </a:buClr>
              <a:buSzPts val="800"/>
              <a:buFont typeface="Arial"/>
              <a:buNone/>
              <a:defRPr sz="800" b="0">
                <a:solidFill>
                  <a:srgbClr val="CD1543"/>
                </a:solidFill>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36" name="Google Shape;136;p23"/>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1pPr>
            <a:lvl2pPr marL="0" lvl="1"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2pPr>
            <a:lvl3pPr marL="0" lvl="2"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3pPr>
            <a:lvl4pPr marL="0" lvl="3"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4pPr>
            <a:lvl5pPr marL="0" lvl="4"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5pPr>
            <a:lvl6pPr marL="0" lvl="5"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6pPr>
            <a:lvl7pPr marL="0" lvl="6"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7pPr>
            <a:lvl8pPr marL="0" lvl="7"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8pPr>
            <a:lvl9pPr marL="0" lvl="8" indent="0" algn="r">
              <a:lnSpc>
                <a:spcPct val="100000"/>
              </a:lnSpc>
              <a:spcBef>
                <a:spcPts val="0"/>
              </a:spcBef>
              <a:spcAft>
                <a:spcPts val="0"/>
              </a:spcAft>
              <a:buClr>
                <a:srgbClr val="C6C6C8"/>
              </a:buClr>
              <a:buSzPts val="900"/>
              <a:buFont typeface="Avenir"/>
              <a:buNone/>
              <a:defRPr sz="900">
                <a:solidFill>
                  <a:srgbClr val="C6C6C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37" name="Google Shape;137;p23"/>
          <p:cNvSpPr txBox="1">
            <a:spLocks noGrp="1"/>
          </p:cNvSpPr>
          <p:nvPr>
            <p:ph type="body" idx="2"/>
          </p:nvPr>
        </p:nvSpPr>
        <p:spPr>
          <a:xfrm>
            <a:off x="899068" y="628123"/>
            <a:ext cx="6460583" cy="659669"/>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
        <p:nvSpPr>
          <p:cNvPr id="138" name="Google Shape;138;p23"/>
          <p:cNvSpPr>
            <a:spLocks noGrp="1"/>
          </p:cNvSpPr>
          <p:nvPr>
            <p:ph type="pic" idx="3"/>
          </p:nvPr>
        </p:nvSpPr>
        <p:spPr>
          <a:xfrm>
            <a:off x="1003300" y="1287792"/>
            <a:ext cx="6650568" cy="322070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pic>
        <p:nvPicPr>
          <p:cNvPr id="9" name="Google Shape;156;p26">
            <a:extLst>
              <a:ext uri="{FF2B5EF4-FFF2-40B4-BE49-F238E27FC236}">
                <a16:creationId xmlns:a16="http://schemas.microsoft.com/office/drawing/2014/main" id="{C3CA9900-BE4B-42D7-8A23-1ABEBBB51889}"/>
              </a:ext>
            </a:extLst>
          </p:cNvPr>
          <p:cNvPicPr preferRelativeResize="0"/>
          <p:nvPr userDrawn="1"/>
        </p:nvPicPr>
        <p:blipFill rotWithShape="1">
          <a:blip r:embed="rId4">
            <a:alphaModFix/>
          </a:blip>
          <a:srcRect/>
          <a:stretch/>
        </p:blipFill>
        <p:spPr>
          <a:xfrm>
            <a:off x="0" y="474619"/>
            <a:ext cx="9143999" cy="51414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ULL BLEED PHOTO">
  <p:cSld name="FULL BLEED PHOTO">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l="72000"/>
          <a:stretch/>
        </p:blipFill>
        <p:spPr>
          <a:xfrm>
            <a:off x="0" y="2108200"/>
            <a:ext cx="266700" cy="520700"/>
          </a:xfrm>
          <a:prstGeom prst="rect">
            <a:avLst/>
          </a:prstGeom>
          <a:noFill/>
          <a:ln>
            <a:noFill/>
          </a:ln>
        </p:spPr>
      </p:pic>
      <p:pic>
        <p:nvPicPr>
          <p:cNvPr id="141" name="Google Shape;141;p24"/>
          <p:cNvPicPr preferRelativeResize="0"/>
          <p:nvPr/>
        </p:nvPicPr>
        <p:blipFill rotWithShape="1">
          <a:blip r:embed="rId2">
            <a:alphaModFix/>
          </a:blip>
          <a:srcRect r="72667"/>
          <a:stretch/>
        </p:blipFill>
        <p:spPr>
          <a:xfrm>
            <a:off x="8883653" y="2108200"/>
            <a:ext cx="260347" cy="520700"/>
          </a:xfrm>
          <a:prstGeom prst="rect">
            <a:avLst/>
          </a:prstGeom>
          <a:noFill/>
          <a:ln>
            <a:noFill/>
          </a:ln>
        </p:spPr>
      </p:pic>
      <p:pic>
        <p:nvPicPr>
          <p:cNvPr id="142" name="Google Shape;142;p24"/>
          <p:cNvPicPr preferRelativeResize="0"/>
          <p:nvPr/>
        </p:nvPicPr>
        <p:blipFill rotWithShape="1">
          <a:blip r:embed="rId3">
            <a:alphaModFix/>
          </a:blip>
          <a:srcRect/>
          <a:stretch/>
        </p:blipFill>
        <p:spPr>
          <a:xfrm>
            <a:off x="8298244" y="219077"/>
            <a:ext cx="252177" cy="400279"/>
          </a:xfrm>
          <a:prstGeom prst="rect">
            <a:avLst/>
          </a:prstGeom>
          <a:noFill/>
          <a:ln>
            <a:noFill/>
          </a:ln>
        </p:spPr>
      </p:pic>
      <p:pic>
        <p:nvPicPr>
          <p:cNvPr id="143" name="Google Shape;143;p24"/>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44" name="Google Shape;144;p24"/>
          <p:cNvSpPr>
            <a:spLocks noGrp="1"/>
          </p:cNvSpPr>
          <p:nvPr>
            <p:ph type="pic" idx="2"/>
          </p:nvPr>
        </p:nvSpPr>
        <p:spPr>
          <a:xfrm>
            <a:off x="0" y="-1270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sp>
        <p:nvSpPr>
          <p:cNvPr id="145" name="Google Shape;145;p24"/>
          <p:cNvSpPr txBox="1">
            <a:spLocks noGrp="1"/>
          </p:cNvSpPr>
          <p:nvPr>
            <p:ph type="sldNum" idx="12"/>
          </p:nvPr>
        </p:nvSpPr>
        <p:spPr>
          <a:xfrm>
            <a:off x="8379781" y="4572000"/>
            <a:ext cx="139803" cy="1524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1pPr>
            <a:lvl2pPr marL="0" lvl="1"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2pPr>
            <a:lvl3pPr marL="0" lvl="2"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3pPr>
            <a:lvl4pPr marL="0" lvl="3"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4pPr>
            <a:lvl5pPr marL="0" lvl="4"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5pPr>
            <a:lvl6pPr marL="0" lvl="5"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6pPr>
            <a:lvl7pPr marL="0" lvl="6"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7pPr>
            <a:lvl8pPr marL="0" lvl="7"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8pPr>
            <a:lvl9pPr marL="0" lvl="8" indent="0" algn="r">
              <a:lnSpc>
                <a:spcPct val="100000"/>
              </a:lnSpc>
              <a:spcBef>
                <a:spcPts val="0"/>
              </a:spcBef>
              <a:spcAft>
                <a:spcPts val="0"/>
              </a:spcAft>
              <a:buClr>
                <a:srgbClr val="FFFFFF"/>
              </a:buClr>
              <a:buSzPts val="900"/>
              <a:buFont typeface="Avenir"/>
              <a:buNone/>
              <a:defRPr sz="900">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b="0" i="0" u="none" strike="noStrike" cap="none"/>
          </a:p>
        </p:txBody>
      </p:sp>
      <p:sp>
        <p:nvSpPr>
          <p:cNvPr id="146" name="Google Shape;146;p24"/>
          <p:cNvSpPr txBox="1">
            <a:spLocks noGrp="1"/>
          </p:cNvSpPr>
          <p:nvPr>
            <p:ph type="body" idx="1"/>
          </p:nvPr>
        </p:nvSpPr>
        <p:spPr>
          <a:xfrm>
            <a:off x="1815584" y="1972636"/>
            <a:ext cx="5441453" cy="961065"/>
          </a:xfrm>
          <a:prstGeom prst="rect">
            <a:avLst/>
          </a:prstGeom>
          <a:noFill/>
          <a:ln>
            <a:noFill/>
          </a:ln>
        </p:spPr>
        <p:txBody>
          <a:bodyPr spcFirstLastPara="1" wrap="square" lIns="45700" tIns="45700" rIns="45700" bIns="45700" anchor="ctr" anchorCtr="0">
            <a:noAutofit/>
          </a:bodyPr>
          <a:lstStyle>
            <a:lvl1pPr marL="457200" lvl="0" indent="-228600" algn="ctr">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47"/>
        <p:cNvGrpSpPr/>
        <p:nvPr/>
      </p:nvGrpSpPr>
      <p:grpSpPr>
        <a:xfrm>
          <a:off x="0" y="0"/>
          <a:ext cx="0" cy="0"/>
          <a:chOff x="0" y="0"/>
          <a:chExt cx="0" cy="0"/>
        </a:xfrm>
      </p:grpSpPr>
      <p:pic>
        <p:nvPicPr>
          <p:cNvPr id="148" name="Google Shape;148;p25" descr="background.jpg"/>
          <p:cNvPicPr preferRelativeResize="0"/>
          <p:nvPr/>
        </p:nvPicPr>
        <p:blipFill rotWithShape="1">
          <a:blip r:embed="rId2">
            <a:alphaModFix/>
          </a:blip>
          <a:srcRect/>
          <a:stretch/>
        </p:blipFill>
        <p:spPr>
          <a:xfrm>
            <a:off x="12700" y="0"/>
            <a:ext cx="9135879" cy="5143500"/>
          </a:xfrm>
          <a:prstGeom prst="rect">
            <a:avLst/>
          </a:prstGeom>
          <a:noFill/>
          <a:ln>
            <a:noFill/>
          </a:ln>
        </p:spPr>
      </p:pic>
      <p:pic>
        <p:nvPicPr>
          <p:cNvPr id="149" name="Google Shape;149;p25"/>
          <p:cNvPicPr preferRelativeResize="0"/>
          <p:nvPr/>
        </p:nvPicPr>
        <p:blipFill rotWithShape="1">
          <a:blip r:embed="rId3">
            <a:alphaModFix/>
          </a:blip>
          <a:srcRect/>
          <a:stretch/>
        </p:blipFill>
        <p:spPr>
          <a:xfrm>
            <a:off x="0" y="0"/>
            <a:ext cx="266700" cy="5143500"/>
          </a:xfrm>
          <a:prstGeom prst="rect">
            <a:avLst/>
          </a:prstGeom>
          <a:noFill/>
          <a:ln>
            <a:noFill/>
          </a:ln>
        </p:spPr>
      </p:pic>
      <p:pic>
        <p:nvPicPr>
          <p:cNvPr id="150" name="Google Shape;150;p25"/>
          <p:cNvPicPr preferRelativeResize="0"/>
          <p:nvPr/>
        </p:nvPicPr>
        <p:blipFill rotWithShape="1">
          <a:blip r:embed="rId4">
            <a:alphaModFix/>
          </a:blip>
          <a:srcRect l="72000"/>
          <a:stretch/>
        </p:blipFill>
        <p:spPr>
          <a:xfrm>
            <a:off x="0" y="2108200"/>
            <a:ext cx="266700" cy="520700"/>
          </a:xfrm>
          <a:prstGeom prst="rect">
            <a:avLst/>
          </a:prstGeom>
          <a:noFill/>
          <a:ln>
            <a:noFill/>
          </a:ln>
        </p:spPr>
      </p:pic>
      <p:pic>
        <p:nvPicPr>
          <p:cNvPr id="151" name="Google Shape;151;p25"/>
          <p:cNvPicPr preferRelativeResize="0"/>
          <p:nvPr/>
        </p:nvPicPr>
        <p:blipFill rotWithShape="1">
          <a:blip r:embed="rId4">
            <a:alphaModFix/>
          </a:blip>
          <a:srcRect r="72667"/>
          <a:stretch/>
        </p:blipFill>
        <p:spPr>
          <a:xfrm>
            <a:off x="8883653" y="2108200"/>
            <a:ext cx="260347" cy="520700"/>
          </a:xfrm>
          <a:prstGeom prst="rect">
            <a:avLst/>
          </a:prstGeom>
          <a:noFill/>
          <a:ln>
            <a:noFill/>
          </a:ln>
        </p:spPr>
      </p:pic>
      <p:sp>
        <p:nvSpPr>
          <p:cNvPr id="152" name="Google Shape;152;p25"/>
          <p:cNvSpPr txBox="1">
            <a:spLocks noGrp="1"/>
          </p:cNvSpPr>
          <p:nvPr>
            <p:ph type="body" idx="1"/>
          </p:nvPr>
        </p:nvSpPr>
        <p:spPr>
          <a:xfrm>
            <a:off x="786883" y="1705937"/>
            <a:ext cx="6458467" cy="1494463"/>
          </a:xfrm>
          <a:prstGeom prst="rect">
            <a:avLst/>
          </a:prstGeom>
          <a:noFill/>
          <a:ln>
            <a:noFill/>
          </a:ln>
        </p:spPr>
        <p:txBody>
          <a:bodyPr spcFirstLastPara="1" wrap="square" lIns="45700" tIns="45700" rIns="45700" bIns="45700" anchor="ctr" anchorCtr="0">
            <a:noAutofit/>
          </a:bodyPr>
          <a:lstStyle>
            <a:lvl1pPr marL="457200" lvl="0" indent="-228600" algn="l">
              <a:lnSpc>
                <a:spcPct val="100000"/>
              </a:lnSpc>
              <a:spcBef>
                <a:spcPts val="0"/>
              </a:spcBef>
              <a:spcAft>
                <a:spcPts val="0"/>
              </a:spcAft>
              <a:buClr>
                <a:srgbClr val="FFFFFF"/>
              </a:buClr>
              <a:buSzPts val="1800"/>
              <a:buNone/>
              <a:defRPr/>
            </a:lvl1pPr>
            <a:lvl2pPr marL="914400" lvl="1" indent="-342900" algn="l">
              <a:lnSpc>
                <a:spcPct val="100000"/>
              </a:lnSpc>
              <a:spcBef>
                <a:spcPts val="0"/>
              </a:spcBef>
              <a:spcAft>
                <a:spcPts val="0"/>
              </a:spcAft>
              <a:buClr>
                <a:srgbClr val="FFFFFF"/>
              </a:buClr>
              <a:buSzPts val="1800"/>
              <a:buChar char="–"/>
              <a:defRPr/>
            </a:lvl2pPr>
            <a:lvl3pPr marL="1371600" lvl="2" indent="-342900" algn="l">
              <a:lnSpc>
                <a:spcPct val="100000"/>
              </a:lnSpc>
              <a:spcBef>
                <a:spcPts val="0"/>
              </a:spcBef>
              <a:spcAft>
                <a:spcPts val="0"/>
              </a:spcAft>
              <a:buClr>
                <a:srgbClr val="FFFFFF"/>
              </a:buClr>
              <a:buSzPts val="1800"/>
              <a:buChar char="•"/>
              <a:defRPr/>
            </a:lvl3pPr>
            <a:lvl4pPr marL="1828800" lvl="3" indent="-342900" algn="l">
              <a:lnSpc>
                <a:spcPct val="100000"/>
              </a:lnSpc>
              <a:spcBef>
                <a:spcPts val="0"/>
              </a:spcBef>
              <a:spcAft>
                <a:spcPts val="0"/>
              </a:spcAft>
              <a:buClr>
                <a:srgbClr val="FFFFFF"/>
              </a:buClr>
              <a:buSzPts val="1800"/>
              <a:buChar char="–"/>
              <a:defRPr/>
            </a:lvl4pPr>
            <a:lvl5pPr marL="2286000" lvl="4" indent="-342900" algn="l">
              <a:lnSpc>
                <a:spcPct val="100000"/>
              </a:lnSpc>
              <a:spcBef>
                <a:spcPts val="0"/>
              </a:spcBef>
              <a:spcAft>
                <a:spcPts val="0"/>
              </a:spcAft>
              <a:buClr>
                <a:srgbClr val="FFFFFF"/>
              </a:buClr>
              <a:buSzPts val="1800"/>
              <a:buChar char="»"/>
              <a:defRPr/>
            </a:lvl5pPr>
            <a:lvl6pPr marL="2743200" lvl="5" indent="-342900" algn="l">
              <a:lnSpc>
                <a:spcPct val="100000"/>
              </a:lnSpc>
              <a:spcBef>
                <a:spcPts val="0"/>
              </a:spcBef>
              <a:spcAft>
                <a:spcPts val="0"/>
              </a:spcAft>
              <a:buClr>
                <a:srgbClr val="FFFFFF"/>
              </a:buClr>
              <a:buSzPts val="1800"/>
              <a:buChar char="•"/>
              <a:defRPr/>
            </a:lvl6pPr>
            <a:lvl7pPr marL="3200400" lvl="6" indent="-342900" algn="l">
              <a:lnSpc>
                <a:spcPct val="100000"/>
              </a:lnSpc>
              <a:spcBef>
                <a:spcPts val="0"/>
              </a:spcBef>
              <a:spcAft>
                <a:spcPts val="0"/>
              </a:spcAft>
              <a:buClr>
                <a:srgbClr val="FFFFFF"/>
              </a:buClr>
              <a:buSzPts val="1800"/>
              <a:buChar char="•"/>
              <a:defRPr/>
            </a:lvl7pPr>
            <a:lvl8pPr marL="3657600" lvl="7" indent="-342900" algn="l">
              <a:lnSpc>
                <a:spcPct val="100000"/>
              </a:lnSpc>
              <a:spcBef>
                <a:spcPts val="0"/>
              </a:spcBef>
              <a:spcAft>
                <a:spcPts val="0"/>
              </a:spcAft>
              <a:buClr>
                <a:srgbClr val="FFFFFF"/>
              </a:buClr>
              <a:buSzPts val="1800"/>
              <a:buChar char="•"/>
              <a:defRPr/>
            </a:lvl8pPr>
            <a:lvl9pPr marL="4114800" lvl="8" indent="-342900" algn="l">
              <a:lnSpc>
                <a:spcPct val="100000"/>
              </a:lnSpc>
              <a:spcBef>
                <a:spcPts val="0"/>
              </a:spcBef>
              <a:spcAft>
                <a:spcPts val="0"/>
              </a:spcAft>
              <a:buClr>
                <a:srgbClr val="FFFFFF"/>
              </a:buClr>
              <a:buSzPts val="1800"/>
              <a:buChar char="•"/>
              <a:defRPr/>
            </a:lvl9pPr>
          </a:lstStyle>
          <a:p>
            <a:endParaRPr/>
          </a:p>
        </p:txBody>
      </p:sp>
      <p:pic>
        <p:nvPicPr>
          <p:cNvPr id="153" name="Google Shape;153;p25" descr="uwlogo_web_sm_ctr.png"/>
          <p:cNvPicPr preferRelativeResize="0"/>
          <p:nvPr/>
        </p:nvPicPr>
        <p:blipFill rotWithShape="1">
          <a:blip r:embed="rId5">
            <a:alphaModFix/>
          </a:blip>
          <a:srcRect l="34584" r="34920" b="32369"/>
          <a:stretch/>
        </p:blipFill>
        <p:spPr>
          <a:xfrm>
            <a:off x="811198" y="850260"/>
            <a:ext cx="545069" cy="809703"/>
          </a:xfrm>
          <a:prstGeom prst="rect">
            <a:avLst/>
          </a:prstGeom>
          <a:noFill/>
          <a:ln>
            <a:noFill/>
          </a:ln>
        </p:spPr>
      </p:pic>
      <p:sp>
        <p:nvSpPr>
          <p:cNvPr id="154" name="Google Shape;154;p25"/>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000000"/>
              </a:buClr>
              <a:buSzPts val="1200"/>
              <a:buFont typeface="Arial"/>
              <a:buNone/>
              <a:defRPr sz="1200"/>
            </a:lvl1pPr>
            <a:lvl2pPr marL="0" lvl="1" indent="0" algn="r">
              <a:lnSpc>
                <a:spcPct val="100000"/>
              </a:lnSpc>
              <a:spcBef>
                <a:spcPts val="0"/>
              </a:spcBef>
              <a:spcAft>
                <a:spcPts val="0"/>
              </a:spcAft>
              <a:buClr>
                <a:srgbClr val="000000"/>
              </a:buClr>
              <a:buSzPts val="1200"/>
              <a:buFont typeface="Arial"/>
              <a:buNone/>
              <a:defRPr sz="1200"/>
            </a:lvl2pPr>
            <a:lvl3pPr marL="0" lvl="2" indent="0" algn="r">
              <a:lnSpc>
                <a:spcPct val="100000"/>
              </a:lnSpc>
              <a:spcBef>
                <a:spcPts val="0"/>
              </a:spcBef>
              <a:spcAft>
                <a:spcPts val="0"/>
              </a:spcAft>
              <a:buClr>
                <a:srgbClr val="000000"/>
              </a:buClr>
              <a:buSzPts val="1200"/>
              <a:buFont typeface="Arial"/>
              <a:buNone/>
              <a:defRPr sz="1200"/>
            </a:lvl3pPr>
            <a:lvl4pPr marL="0" lvl="3" indent="0" algn="r">
              <a:lnSpc>
                <a:spcPct val="100000"/>
              </a:lnSpc>
              <a:spcBef>
                <a:spcPts val="0"/>
              </a:spcBef>
              <a:spcAft>
                <a:spcPts val="0"/>
              </a:spcAft>
              <a:buClr>
                <a:srgbClr val="000000"/>
              </a:buClr>
              <a:buSzPts val="1200"/>
              <a:buFont typeface="Arial"/>
              <a:buNone/>
              <a:defRPr sz="1200"/>
            </a:lvl4pPr>
            <a:lvl5pPr marL="0" lvl="4" indent="0" algn="r">
              <a:lnSpc>
                <a:spcPct val="100000"/>
              </a:lnSpc>
              <a:spcBef>
                <a:spcPts val="0"/>
              </a:spcBef>
              <a:spcAft>
                <a:spcPts val="0"/>
              </a:spcAft>
              <a:buClr>
                <a:srgbClr val="000000"/>
              </a:buClr>
              <a:buSzPts val="1200"/>
              <a:buFont typeface="Arial"/>
              <a:buNone/>
              <a:defRPr sz="1200"/>
            </a:lvl5pPr>
            <a:lvl6pPr marL="0" lvl="5" indent="0" algn="r">
              <a:lnSpc>
                <a:spcPct val="100000"/>
              </a:lnSpc>
              <a:spcBef>
                <a:spcPts val="0"/>
              </a:spcBef>
              <a:spcAft>
                <a:spcPts val="0"/>
              </a:spcAft>
              <a:buClr>
                <a:srgbClr val="000000"/>
              </a:buClr>
              <a:buSzPts val="1200"/>
              <a:buFont typeface="Arial"/>
              <a:buNone/>
              <a:defRPr sz="1200"/>
            </a:lvl6pPr>
            <a:lvl7pPr marL="0" lvl="6" indent="0" algn="r">
              <a:lnSpc>
                <a:spcPct val="100000"/>
              </a:lnSpc>
              <a:spcBef>
                <a:spcPts val="0"/>
              </a:spcBef>
              <a:spcAft>
                <a:spcPts val="0"/>
              </a:spcAft>
              <a:buClr>
                <a:srgbClr val="000000"/>
              </a:buClr>
              <a:buSzPts val="1200"/>
              <a:buFont typeface="Arial"/>
              <a:buNone/>
              <a:defRPr sz="1200"/>
            </a:lvl7pPr>
            <a:lvl8pPr marL="0" lvl="7" indent="0" algn="r">
              <a:lnSpc>
                <a:spcPct val="100000"/>
              </a:lnSpc>
              <a:spcBef>
                <a:spcPts val="0"/>
              </a:spcBef>
              <a:spcAft>
                <a:spcPts val="0"/>
              </a:spcAft>
              <a:buClr>
                <a:srgbClr val="000000"/>
              </a:buClr>
              <a:buSzPts val="1200"/>
              <a:buFont typeface="Arial"/>
              <a:buNone/>
              <a:defRPr sz="1200"/>
            </a:lvl8pPr>
            <a:lvl9pPr marL="0" lvl="8" indent="0" algn="r">
              <a:lnSpc>
                <a:spcPct val="100000"/>
              </a:lnSpc>
              <a:spcBef>
                <a:spcPts val="0"/>
              </a:spcBef>
              <a:spcAft>
                <a:spcPts val="0"/>
              </a:spcAft>
              <a:buClr>
                <a:srgbClr val="000000"/>
              </a:buClr>
              <a:buSzPts val="1200"/>
              <a:buFont typeface="Arial"/>
              <a:buNone/>
              <a:defRPr sz="12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 full effect" userDrawn="1">
  <p:cSld name="TITLE_1">
    <p:spTree>
      <p:nvGrpSpPr>
        <p:cNvPr id="1" name="Shape 155"/>
        <p:cNvGrpSpPr/>
        <p:nvPr/>
      </p:nvGrpSpPr>
      <p:grpSpPr>
        <a:xfrm>
          <a:off x="0" y="0"/>
          <a:ext cx="0" cy="0"/>
          <a:chOff x="0" y="0"/>
          <a:chExt cx="0" cy="0"/>
        </a:xfrm>
      </p:grpSpPr>
      <p:pic>
        <p:nvPicPr>
          <p:cNvPr id="156" name="Google Shape;156;p26"/>
          <p:cNvPicPr preferRelativeResize="0"/>
          <p:nvPr userDrawn="1"/>
        </p:nvPicPr>
        <p:blipFill rotWithShape="1">
          <a:blip r:embed="rId2">
            <a:alphaModFix/>
          </a:blip>
          <a:srcRect/>
          <a:stretch/>
        </p:blipFill>
        <p:spPr>
          <a:xfrm>
            <a:off x="0" y="2008"/>
            <a:ext cx="9143999" cy="5141491"/>
          </a:xfrm>
          <a:prstGeom prst="rect">
            <a:avLst/>
          </a:prstGeom>
          <a:noFill/>
          <a:ln>
            <a:noFill/>
          </a:ln>
        </p:spPr>
      </p:pic>
      <p:sp>
        <p:nvSpPr>
          <p:cNvPr id="157" name="Google Shape;157;p26"/>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58" name="Google Shape;158;p26"/>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 name="Content Placeholder 2">
            <a:extLst>
              <a:ext uri="{FF2B5EF4-FFF2-40B4-BE49-F238E27FC236}">
                <a16:creationId xmlns:a16="http://schemas.microsoft.com/office/drawing/2014/main" id="{D2A013F5-2569-4174-8693-E2BFECBCDD05}"/>
              </a:ext>
            </a:extLst>
          </p:cNvPr>
          <p:cNvSpPr>
            <a:spLocks noGrp="1"/>
          </p:cNvSpPr>
          <p:nvPr>
            <p:ph sz="quarter" idx="10"/>
          </p:nvPr>
        </p:nvSpPr>
        <p:spPr>
          <a:xfrm>
            <a:off x="622300" y="4484688"/>
            <a:ext cx="914400" cy="914400"/>
          </a:xfrm>
        </p:spPr>
        <p:txBody>
          <a:bodyPr/>
          <a:lstStyle/>
          <a:p>
            <a:pPr lvl="0"/>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full effect1">
  <p:cSld name="TITLE_2">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a:stretch/>
        </p:blipFill>
        <p:spPr>
          <a:xfrm>
            <a:off x="0" y="2008"/>
            <a:ext cx="9143999" cy="5141491"/>
          </a:xfrm>
          <a:prstGeom prst="rect">
            <a:avLst/>
          </a:prstGeom>
          <a:noFill/>
          <a:ln>
            <a:noFill/>
          </a:ln>
        </p:spPr>
      </p:pic>
      <p:sp>
        <p:nvSpPr>
          <p:cNvPr id="161" name="Google Shape;161;p27"/>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62" name="Google Shape;162;p27"/>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 full effect2">
  <p:cSld name="TITLE_3">
    <p:spTree>
      <p:nvGrpSpPr>
        <p:cNvPr id="1" name="Shape 163"/>
        <p:cNvGrpSpPr/>
        <p:nvPr/>
      </p:nvGrpSpPr>
      <p:grpSpPr>
        <a:xfrm>
          <a:off x="0" y="0"/>
          <a:ext cx="0" cy="0"/>
          <a:chOff x="0" y="0"/>
          <a:chExt cx="0" cy="0"/>
        </a:xfrm>
      </p:grpSpPr>
      <p:pic>
        <p:nvPicPr>
          <p:cNvPr id="164" name="Google Shape;164;p28"/>
          <p:cNvPicPr preferRelativeResize="0"/>
          <p:nvPr/>
        </p:nvPicPr>
        <p:blipFill rotWithShape="1">
          <a:blip r:embed="rId2">
            <a:alphaModFix/>
          </a:blip>
          <a:srcRect/>
          <a:stretch/>
        </p:blipFill>
        <p:spPr>
          <a:xfrm>
            <a:off x="0" y="2008"/>
            <a:ext cx="9143999" cy="5141491"/>
          </a:xfrm>
          <a:prstGeom prst="rect">
            <a:avLst/>
          </a:prstGeom>
          <a:noFill/>
          <a:ln>
            <a:noFill/>
          </a:ln>
        </p:spPr>
      </p:pic>
      <p:sp>
        <p:nvSpPr>
          <p:cNvPr id="165" name="Google Shape;165;p28"/>
          <p:cNvSpPr txBox="1">
            <a:spLocks noGrp="1"/>
          </p:cNvSpPr>
          <p:nvPr>
            <p:ph type="ctrTitle"/>
          </p:nvPr>
        </p:nvSpPr>
        <p:spPr>
          <a:xfrm>
            <a:off x="1143000" y="841772"/>
            <a:ext cx="6858000" cy="1790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4400"/>
              <a:buNone/>
              <a:defRPr sz="1400"/>
            </a:lvl2pPr>
            <a:lvl3pPr lvl="2" rtl="0">
              <a:spcBef>
                <a:spcPts val="0"/>
              </a:spcBef>
              <a:spcAft>
                <a:spcPts val="0"/>
              </a:spcAft>
              <a:buSzPts val="4400"/>
              <a:buNone/>
              <a:defRPr sz="1400"/>
            </a:lvl3pPr>
            <a:lvl4pPr lvl="3" rtl="0">
              <a:spcBef>
                <a:spcPts val="0"/>
              </a:spcBef>
              <a:spcAft>
                <a:spcPts val="0"/>
              </a:spcAft>
              <a:buSzPts val="4400"/>
              <a:buNone/>
              <a:defRPr sz="1400"/>
            </a:lvl4pPr>
            <a:lvl5pPr lvl="4" rtl="0">
              <a:spcBef>
                <a:spcPts val="0"/>
              </a:spcBef>
              <a:spcAft>
                <a:spcPts val="0"/>
              </a:spcAft>
              <a:buSzPts val="4400"/>
              <a:buNone/>
              <a:defRPr sz="1400"/>
            </a:lvl5pPr>
            <a:lvl6pPr lvl="5" rtl="0">
              <a:spcBef>
                <a:spcPts val="0"/>
              </a:spcBef>
              <a:spcAft>
                <a:spcPts val="0"/>
              </a:spcAft>
              <a:buSzPts val="4400"/>
              <a:buNone/>
              <a:defRPr sz="1400"/>
            </a:lvl6pPr>
            <a:lvl7pPr lvl="6" rtl="0">
              <a:spcBef>
                <a:spcPts val="0"/>
              </a:spcBef>
              <a:spcAft>
                <a:spcPts val="0"/>
              </a:spcAft>
              <a:buSzPts val="4400"/>
              <a:buNone/>
              <a:defRPr sz="1400"/>
            </a:lvl7pPr>
            <a:lvl8pPr lvl="7" rtl="0">
              <a:spcBef>
                <a:spcPts val="0"/>
              </a:spcBef>
              <a:spcAft>
                <a:spcPts val="0"/>
              </a:spcAft>
              <a:buSzPts val="4400"/>
              <a:buNone/>
              <a:defRPr sz="1400"/>
            </a:lvl8pPr>
            <a:lvl9pPr lvl="8" rtl="0">
              <a:spcBef>
                <a:spcPts val="0"/>
              </a:spcBef>
              <a:spcAft>
                <a:spcPts val="0"/>
              </a:spcAft>
              <a:buSzPts val="4400"/>
              <a:buNone/>
              <a:defRPr sz="1400"/>
            </a:lvl9pPr>
          </a:lstStyle>
          <a:p>
            <a:endParaRPr/>
          </a:p>
        </p:txBody>
      </p:sp>
      <p:sp>
        <p:nvSpPr>
          <p:cNvPr id="166" name="Google Shape;166;p28"/>
          <p:cNvSpPr txBox="1">
            <a:spLocks noGrp="1"/>
          </p:cNvSpPr>
          <p:nvPr>
            <p:ph type="subTitle" idx="1"/>
          </p:nvPr>
        </p:nvSpPr>
        <p:spPr>
          <a:xfrm>
            <a:off x="1143000" y="2701528"/>
            <a:ext cx="6858000" cy="1241700"/>
          </a:xfrm>
          <a:prstGeom prst="rect">
            <a:avLst/>
          </a:prstGeom>
          <a:noFill/>
          <a:ln>
            <a:noFill/>
          </a:ln>
        </p:spPr>
        <p:txBody>
          <a:bodyPr spcFirstLastPara="1" wrap="square" lIns="45700" tIns="45700" rIns="45700" bIns="45700"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g"/><Relationship Id="rId2" Type="http://schemas.openxmlformats.org/officeDocument/2006/relationships/slideLayout" Target="../slideLayouts/slideLayout13.xml"/><Relationship Id="rId16" Type="http://schemas.openxmlformats.org/officeDocument/2006/relationships/theme" Target="../theme/theme2.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background.jpg"/>
          <p:cNvPicPr preferRelativeResize="0"/>
          <p:nvPr/>
        </p:nvPicPr>
        <p:blipFill rotWithShape="1">
          <a:blip r:embed="rId17">
            <a:alphaModFix/>
          </a:blip>
          <a:srcRect/>
          <a:stretch/>
        </p:blipFill>
        <p:spPr>
          <a:xfrm>
            <a:off x="12700" y="0"/>
            <a:ext cx="9135879" cy="5143500"/>
          </a:xfrm>
          <a:prstGeom prst="rect">
            <a:avLst/>
          </a:prstGeom>
          <a:noFill/>
          <a:ln>
            <a:noFill/>
          </a:ln>
        </p:spPr>
      </p:pic>
      <p:pic>
        <p:nvPicPr>
          <p:cNvPr id="52" name="Google Shape;52;p13"/>
          <p:cNvPicPr preferRelativeResize="0"/>
          <p:nvPr/>
        </p:nvPicPr>
        <p:blipFill rotWithShape="1">
          <a:blip r:embed="rId18">
            <a:alphaModFix/>
          </a:blip>
          <a:srcRect/>
          <a:stretch/>
        </p:blipFill>
        <p:spPr>
          <a:xfrm>
            <a:off x="0" y="0"/>
            <a:ext cx="266700" cy="5143500"/>
          </a:xfrm>
          <a:prstGeom prst="rect">
            <a:avLst/>
          </a:prstGeom>
          <a:noFill/>
          <a:ln>
            <a:noFill/>
          </a:ln>
        </p:spPr>
      </p:pic>
      <p:pic>
        <p:nvPicPr>
          <p:cNvPr id="53" name="Google Shape;53;p13"/>
          <p:cNvPicPr preferRelativeResize="0"/>
          <p:nvPr/>
        </p:nvPicPr>
        <p:blipFill rotWithShape="1">
          <a:blip r:embed="rId19">
            <a:alphaModFix/>
          </a:blip>
          <a:srcRect l="72000"/>
          <a:stretch/>
        </p:blipFill>
        <p:spPr>
          <a:xfrm>
            <a:off x="0" y="2108200"/>
            <a:ext cx="266700" cy="520700"/>
          </a:xfrm>
          <a:prstGeom prst="rect">
            <a:avLst/>
          </a:prstGeom>
          <a:noFill/>
          <a:ln>
            <a:noFill/>
          </a:ln>
        </p:spPr>
      </p:pic>
      <p:pic>
        <p:nvPicPr>
          <p:cNvPr id="54" name="Google Shape;54;p13"/>
          <p:cNvPicPr preferRelativeResize="0"/>
          <p:nvPr/>
        </p:nvPicPr>
        <p:blipFill rotWithShape="1">
          <a:blip r:embed="rId19">
            <a:alphaModFix/>
          </a:blip>
          <a:srcRect r="72667"/>
          <a:stretch/>
        </p:blipFill>
        <p:spPr>
          <a:xfrm>
            <a:off x="8883653" y="2108200"/>
            <a:ext cx="260347" cy="520700"/>
          </a:xfrm>
          <a:prstGeom prst="rect">
            <a:avLst/>
          </a:prstGeom>
          <a:noFill/>
          <a:ln>
            <a:noFill/>
          </a:ln>
        </p:spPr>
      </p:pic>
      <p:sp>
        <p:nvSpPr>
          <p:cNvPr id="55" name="Google Shape;55;p13"/>
          <p:cNvSpPr txBox="1">
            <a:spLocks noGrp="1"/>
          </p:cNvSpPr>
          <p:nvPr>
            <p:ph type="body" idx="1"/>
          </p:nvPr>
        </p:nvSpPr>
        <p:spPr>
          <a:xfrm>
            <a:off x="786883" y="1972636"/>
            <a:ext cx="6236217" cy="961065"/>
          </a:xfrm>
          <a:prstGeom prst="rect">
            <a:avLst/>
          </a:prstGeom>
          <a:noFill/>
          <a:ln>
            <a:noFill/>
          </a:ln>
        </p:spPr>
        <p:txBody>
          <a:bodyPr spcFirstLastPara="1" wrap="square" lIns="45700" tIns="45700" rIns="45700" bIns="45700" anchor="t" anchorCtr="0">
            <a:noAutofit/>
          </a:bodyPr>
          <a:lstStyle>
            <a:lvl1pPr marL="457200" marR="0" lvl="0" indent="-228600" algn="l" rtl="0">
              <a:lnSpc>
                <a:spcPct val="100000"/>
              </a:lnSpc>
              <a:spcBef>
                <a:spcPts val="0"/>
              </a:spcBef>
              <a:spcAft>
                <a:spcPts val="0"/>
              </a:spcAft>
              <a:buClr>
                <a:srgbClr val="FFFFFF"/>
              </a:buClr>
              <a:buSzPts val="3200"/>
              <a:buFont typeface="Arial"/>
              <a:buNone/>
              <a:defRPr sz="3200" b="1" i="0" u="none" strike="noStrike" cap="none">
                <a:solidFill>
                  <a:srgbClr val="FFFFFF"/>
                </a:solidFill>
                <a:latin typeface="Arial"/>
                <a:ea typeface="Arial"/>
                <a:cs typeface="Arial"/>
                <a:sym typeface="Arial"/>
              </a:defRPr>
            </a:lvl1pPr>
            <a:lvl2pPr marL="914400" marR="0" lvl="1"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2pPr>
            <a:lvl3pPr marL="1371600" marR="0" lvl="2"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3pPr>
            <a:lvl4pPr marL="1828800" marR="0" lvl="3"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4pPr>
            <a:lvl5pPr marL="2286000" marR="0" lvl="4"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5pPr>
            <a:lvl6pPr marL="2743200" marR="0" lvl="5"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6pPr>
            <a:lvl7pPr marL="3200400" marR="0" lvl="6"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7pPr>
            <a:lvl8pPr marL="3657600" marR="0" lvl="7"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8pPr>
            <a:lvl9pPr marL="4114800" marR="0" lvl="8" indent="-431800" algn="l" rtl="0">
              <a:lnSpc>
                <a:spcPct val="100000"/>
              </a:lnSpc>
              <a:spcBef>
                <a:spcPts val="0"/>
              </a:spcBef>
              <a:spcAft>
                <a:spcPts val="0"/>
              </a:spcAft>
              <a:buClr>
                <a:srgbClr val="FFFFFF"/>
              </a:buClr>
              <a:buSzPts val="3200"/>
              <a:buFont typeface="Arial"/>
              <a:buChar char="•"/>
              <a:defRPr sz="3200" b="1" i="0" u="none" strike="noStrike" cap="none">
                <a:solidFill>
                  <a:srgbClr val="FFFFFF"/>
                </a:solidFill>
                <a:latin typeface="Arial"/>
                <a:ea typeface="Arial"/>
                <a:cs typeface="Arial"/>
                <a:sym typeface="Arial"/>
              </a:defRPr>
            </a:lvl9pPr>
          </a:lstStyle>
          <a:p>
            <a:endParaRPr/>
          </a:p>
        </p:txBody>
      </p:sp>
      <p:pic>
        <p:nvPicPr>
          <p:cNvPr id="56" name="Google Shape;56;p13" descr="uwlogo_web_sm_ctr.png"/>
          <p:cNvPicPr preferRelativeResize="0"/>
          <p:nvPr/>
        </p:nvPicPr>
        <p:blipFill rotWithShape="1">
          <a:blip r:embed="rId20">
            <a:alphaModFix/>
          </a:blip>
          <a:srcRect l="34584" r="34920" b="32369"/>
          <a:stretch/>
        </p:blipFill>
        <p:spPr>
          <a:xfrm>
            <a:off x="811198" y="850260"/>
            <a:ext cx="545069" cy="809703"/>
          </a:xfrm>
          <a:prstGeom prst="rect">
            <a:avLst/>
          </a:prstGeom>
          <a:noFill/>
          <a:ln>
            <a:noFill/>
          </a:ln>
        </p:spPr>
      </p:pic>
      <p:sp>
        <p:nvSpPr>
          <p:cNvPr id="57" name="Google Shape;57;p13"/>
          <p:cNvSpPr txBox="1">
            <a:spLocks noGrp="1"/>
          </p:cNvSpPr>
          <p:nvPr>
            <p:ph type="title"/>
          </p:nvPr>
        </p:nvSpPr>
        <p:spPr>
          <a:xfrm>
            <a:off x="457200" y="0"/>
            <a:ext cx="8229600" cy="1269207"/>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p:nvPr/>
        </p:nvSpPr>
        <p:spPr>
          <a:xfrm>
            <a:off x="786874" y="1972625"/>
            <a:ext cx="7013400" cy="940200"/>
          </a:xfrm>
          <a:prstGeom prst="rect">
            <a:avLst/>
          </a:prstGeom>
          <a:noFill/>
          <a:ln>
            <a:noFill/>
          </a:ln>
        </p:spPr>
        <p:txBody>
          <a:bodyPr spcFirstLastPara="1" wrap="square" lIns="45700" tIns="45700" rIns="45700" bIns="45700" anchor="t" anchorCtr="0">
            <a:spAutoFit/>
          </a:bodyPr>
          <a:lstStyle/>
          <a:p>
            <a:pPr marL="0" marR="0" lvl="0" indent="0" algn="l" rtl="0">
              <a:lnSpc>
                <a:spcPct val="90000"/>
              </a:lnSpc>
              <a:spcBef>
                <a:spcPts val="0"/>
              </a:spcBef>
              <a:spcAft>
                <a:spcPts val="0"/>
              </a:spcAft>
              <a:buClr>
                <a:srgbClr val="FFFFFF"/>
              </a:buClr>
              <a:buSzPts val="3040"/>
              <a:buFont typeface="Arial"/>
              <a:buNone/>
            </a:pPr>
            <a:r>
              <a:rPr lang="en" sz="3040" b="1">
                <a:solidFill>
                  <a:srgbClr val="FFFFFF"/>
                </a:solidFill>
              </a:rPr>
              <a:t>Edge-based Image Super-Resolution</a:t>
            </a:r>
            <a:endParaRPr sz="3040" b="1">
              <a:solidFill>
                <a:srgbClr val="FFFFFF"/>
              </a:solidFill>
            </a:endParaRPr>
          </a:p>
          <a:p>
            <a:pPr marL="0" marR="0" lvl="0" indent="0" algn="l" rtl="0">
              <a:lnSpc>
                <a:spcPct val="90000"/>
              </a:lnSpc>
              <a:spcBef>
                <a:spcPts val="0"/>
              </a:spcBef>
              <a:spcAft>
                <a:spcPts val="0"/>
              </a:spcAft>
              <a:buClr>
                <a:srgbClr val="FFFFFF"/>
              </a:buClr>
              <a:buSzPts val="3040"/>
              <a:buFont typeface="Arial"/>
              <a:buNone/>
            </a:pPr>
            <a:endParaRPr sz="1540" b="1">
              <a:solidFill>
                <a:srgbClr val="FFFFFF"/>
              </a:solidFill>
            </a:endParaRPr>
          </a:p>
          <a:p>
            <a:pPr marL="0" marR="0" lvl="0" indent="0" algn="l" rtl="0">
              <a:lnSpc>
                <a:spcPct val="90000"/>
              </a:lnSpc>
              <a:spcBef>
                <a:spcPts val="0"/>
              </a:spcBef>
              <a:spcAft>
                <a:spcPts val="0"/>
              </a:spcAft>
              <a:buClr>
                <a:srgbClr val="FFFFFF"/>
              </a:buClr>
              <a:buSzPts val="3040"/>
              <a:buFont typeface="Arial"/>
              <a:buNone/>
            </a:pPr>
            <a:r>
              <a:rPr lang="en" sz="1540" b="1">
                <a:solidFill>
                  <a:srgbClr val="FFFFFF"/>
                </a:solidFill>
              </a:rPr>
              <a:t>Yunhan Hu, Ruohui Wang, Xin Yuan</a:t>
            </a:r>
            <a:endParaRPr sz="1540"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Discussion</a:t>
            </a:r>
            <a:endParaRPr sz="45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body" idx="1"/>
          </p:nvPr>
        </p:nvSpPr>
        <p:spPr>
          <a:xfrm>
            <a:off x="2805176" y="2004376"/>
            <a:ext cx="3533648" cy="1494463"/>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FFFFFF"/>
              </a:buClr>
              <a:buSzPts val="4200"/>
              <a:buFont typeface="Arial"/>
              <a:buNone/>
            </a:pPr>
            <a:r>
              <a:rPr lang="en" sz="42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body" idx="4294967295"/>
          </p:nvPr>
        </p:nvSpPr>
        <p:spPr>
          <a:xfrm>
            <a:off x="2545925" y="1162350"/>
            <a:ext cx="4257900" cy="2818800"/>
          </a:xfrm>
          <a:prstGeom prst="rect">
            <a:avLst/>
          </a:prstGeom>
          <a:noFill/>
          <a:ln>
            <a:noFill/>
          </a:ln>
        </p:spPr>
        <p:txBody>
          <a:bodyPr spcFirstLastPara="1" wrap="square" lIns="45700" tIns="45700" rIns="45700" bIns="45700" anchor="t" anchorCtr="0">
            <a:noAutofit/>
          </a:bodyPr>
          <a:lstStyle/>
          <a:p>
            <a:pPr marL="0" lvl="0" indent="0" algn="l" rtl="0">
              <a:lnSpc>
                <a:spcPct val="150000"/>
              </a:lnSpc>
              <a:spcBef>
                <a:spcPts val="0"/>
              </a:spcBef>
              <a:spcAft>
                <a:spcPts val="0"/>
              </a:spcAft>
              <a:buClr>
                <a:srgbClr val="000000"/>
              </a:buClr>
              <a:buSzPts val="1000"/>
              <a:buFont typeface="Arial"/>
              <a:buNone/>
            </a:pPr>
            <a:r>
              <a:rPr lang="en" sz="1800" b="0">
                <a:solidFill>
                  <a:srgbClr val="000000"/>
                </a:solidFill>
              </a:rPr>
              <a:t>01 | Single Image Super-Resolution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02 | Applications</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03 | State-of-the-Art</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04 | Edge-based SRGAN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05 | Results and Comparison</a:t>
            </a:r>
            <a:endParaRPr sz="1800" b="0">
              <a:solidFill>
                <a:srgbClr val="000000"/>
              </a:solidFill>
            </a:endParaRPr>
          </a:p>
          <a:p>
            <a:pPr marL="0" lvl="0" indent="0" algn="l" rtl="0">
              <a:lnSpc>
                <a:spcPct val="150000"/>
              </a:lnSpc>
              <a:spcBef>
                <a:spcPts val="200"/>
              </a:spcBef>
              <a:spcAft>
                <a:spcPts val="0"/>
              </a:spcAft>
              <a:buClr>
                <a:srgbClr val="000000"/>
              </a:buClr>
              <a:buSzPts val="1000"/>
              <a:buFont typeface="Arial"/>
              <a:buNone/>
            </a:pPr>
            <a:r>
              <a:rPr lang="en" sz="1800" b="0">
                <a:solidFill>
                  <a:srgbClr val="000000"/>
                </a:solidFill>
              </a:rPr>
              <a:t>06 | Discussion</a:t>
            </a:r>
            <a:endParaRPr sz="1800" b="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ctrTitle"/>
          </p:nvPr>
        </p:nvSpPr>
        <p:spPr>
          <a:xfrm>
            <a:off x="1143000" y="713098"/>
            <a:ext cx="6858000" cy="626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000000"/>
              </a:buClr>
              <a:buSzPts val="3040"/>
              <a:buFont typeface="Arial"/>
              <a:buNone/>
            </a:pPr>
            <a:r>
              <a:rPr lang="en" sz="3040" b="1">
                <a:solidFill>
                  <a:srgbClr val="000000"/>
                </a:solidFill>
              </a:rPr>
              <a:t>Single Image Super-Resolution</a:t>
            </a:r>
            <a:endParaRPr/>
          </a:p>
        </p:txBody>
      </p:sp>
      <p:pic>
        <p:nvPicPr>
          <p:cNvPr id="182" name="Google Shape;182;p31"/>
          <p:cNvPicPr preferRelativeResize="0"/>
          <p:nvPr/>
        </p:nvPicPr>
        <p:blipFill>
          <a:blip r:embed="rId3">
            <a:alphaModFix/>
          </a:blip>
          <a:stretch>
            <a:fillRect/>
          </a:stretch>
        </p:blipFill>
        <p:spPr>
          <a:xfrm>
            <a:off x="1721025" y="1504535"/>
            <a:ext cx="2134425" cy="2134425"/>
          </a:xfrm>
          <a:prstGeom prst="rect">
            <a:avLst/>
          </a:prstGeom>
          <a:noFill/>
          <a:ln>
            <a:noFill/>
          </a:ln>
        </p:spPr>
      </p:pic>
      <p:pic>
        <p:nvPicPr>
          <p:cNvPr id="183" name="Google Shape;183;p31"/>
          <p:cNvPicPr preferRelativeResize="0"/>
          <p:nvPr/>
        </p:nvPicPr>
        <p:blipFill>
          <a:blip r:embed="rId4">
            <a:alphaModFix/>
          </a:blip>
          <a:stretch>
            <a:fillRect/>
          </a:stretch>
        </p:blipFill>
        <p:spPr>
          <a:xfrm>
            <a:off x="5288550" y="1504525"/>
            <a:ext cx="2134426" cy="2134426"/>
          </a:xfrm>
          <a:prstGeom prst="rect">
            <a:avLst/>
          </a:prstGeom>
          <a:noFill/>
          <a:ln>
            <a:noFill/>
          </a:ln>
        </p:spPr>
      </p:pic>
      <p:sp>
        <p:nvSpPr>
          <p:cNvPr id="184" name="Google Shape;184;p31"/>
          <p:cNvSpPr/>
          <p:nvPr/>
        </p:nvSpPr>
        <p:spPr>
          <a:xfrm>
            <a:off x="4070400" y="2346025"/>
            <a:ext cx="1012200" cy="33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p:nvPr/>
        </p:nvSpPr>
        <p:spPr>
          <a:xfrm>
            <a:off x="2094200" y="3638950"/>
            <a:ext cx="16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Low resolution</a:t>
            </a:r>
            <a:endParaRPr b="1"/>
          </a:p>
        </p:txBody>
      </p:sp>
      <p:sp>
        <p:nvSpPr>
          <p:cNvPr id="186" name="Google Shape;186;p31"/>
          <p:cNvSpPr txBox="1"/>
          <p:nvPr/>
        </p:nvSpPr>
        <p:spPr>
          <a:xfrm>
            <a:off x="5650976" y="3638950"/>
            <a:ext cx="16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 resolution</a:t>
            </a:r>
            <a:endParaRPr b="1"/>
          </a:p>
        </p:txBody>
      </p:sp>
      <p:sp>
        <p:nvSpPr>
          <p:cNvPr id="187" name="Google Shape;187;p31"/>
          <p:cNvSpPr txBox="1"/>
          <p:nvPr/>
        </p:nvSpPr>
        <p:spPr>
          <a:xfrm>
            <a:off x="4335150" y="2005600"/>
            <a:ext cx="4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body" idx="4294967295"/>
          </p:nvPr>
        </p:nvSpPr>
        <p:spPr>
          <a:xfrm>
            <a:off x="3347549" y="557225"/>
            <a:ext cx="2448900" cy="961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3040"/>
              <a:buFont typeface="Arial"/>
              <a:buNone/>
            </a:pPr>
            <a:r>
              <a:rPr lang="en" sz="3040">
                <a:solidFill>
                  <a:srgbClr val="000000"/>
                </a:solidFill>
              </a:rPr>
              <a:t>Applications</a:t>
            </a:r>
            <a:endParaRPr/>
          </a:p>
        </p:txBody>
      </p:sp>
      <p:sp>
        <p:nvSpPr>
          <p:cNvPr id="193" name="Google Shape;193;p32"/>
          <p:cNvSpPr txBox="1">
            <a:spLocks noGrp="1"/>
          </p:cNvSpPr>
          <p:nvPr>
            <p:ph type="body" idx="4294967295"/>
          </p:nvPr>
        </p:nvSpPr>
        <p:spPr>
          <a:xfrm>
            <a:off x="1851300" y="1421504"/>
            <a:ext cx="5441400" cy="3553500"/>
          </a:xfrm>
          <a:prstGeom prst="rect">
            <a:avLst/>
          </a:prstGeom>
          <a:noFill/>
          <a:ln>
            <a:noFill/>
          </a:ln>
        </p:spPr>
        <p:txBody>
          <a:bodyPr spcFirstLastPara="1" wrap="square" lIns="45700" tIns="45700" rIns="45700" bIns="45700" anchor="t" anchorCtr="0">
            <a:noAutofit/>
          </a:bodyPr>
          <a:lstStyle/>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Regular video information enhancement</a:t>
            </a:r>
            <a:endParaRPr sz="2000" b="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Surveillance</a:t>
            </a:r>
            <a:endParaRPr sz="2000" b="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Medical diagnosis</a:t>
            </a:r>
            <a:endParaRPr sz="2000" b="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Earth-observation remote sensing</a:t>
            </a:r>
            <a:endParaRPr sz="2000" b="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Astronomical observation</a:t>
            </a:r>
            <a:endParaRPr sz="2000" b="0">
              <a:solidFill>
                <a:srgbClr val="000000"/>
              </a:solidFill>
            </a:endParaRPr>
          </a:p>
          <a:p>
            <a:pPr marL="457200" lvl="0" indent="-355600" algn="l" rtl="0">
              <a:lnSpc>
                <a:spcPct val="150000"/>
              </a:lnSpc>
              <a:spcBef>
                <a:spcPts val="0"/>
              </a:spcBef>
              <a:spcAft>
                <a:spcPts val="0"/>
              </a:spcAft>
              <a:buClr>
                <a:srgbClr val="000000"/>
              </a:buClr>
              <a:buSzPts val="2000"/>
              <a:buChar char="●"/>
            </a:pPr>
            <a:r>
              <a:rPr lang="en" sz="2000" b="0">
                <a:solidFill>
                  <a:srgbClr val="000000"/>
                </a:solidFill>
              </a:rPr>
              <a:t>Biometric information identification</a:t>
            </a:r>
            <a:endParaRPr sz="2000" b="0">
              <a:solidFill>
                <a:srgbClr val="000000"/>
              </a:solidFill>
            </a:endParaRPr>
          </a:p>
          <a:p>
            <a:pPr marL="457200" lvl="0" indent="0" algn="l" rtl="0">
              <a:lnSpc>
                <a:spcPct val="150000"/>
              </a:lnSpc>
              <a:spcBef>
                <a:spcPts val="0"/>
              </a:spcBef>
              <a:spcAft>
                <a:spcPts val="0"/>
              </a:spcAft>
              <a:buNone/>
            </a:pPr>
            <a:endParaRPr sz="2000" b="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ctrTitle"/>
          </p:nvPr>
        </p:nvSpPr>
        <p:spPr>
          <a:xfrm>
            <a:off x="1143000" y="327423"/>
            <a:ext cx="6858000" cy="4113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dirty="0">
                <a:solidFill>
                  <a:srgbClr val="000000"/>
                </a:solidFill>
              </a:rPr>
              <a:t>State-of-the-Art</a:t>
            </a:r>
            <a:endParaRPr sz="4500" b="0" i="0" u="none" strike="noStrike" cap="none" dirty="0">
              <a:solidFill>
                <a:schemeClr val="dk1"/>
              </a:solidFill>
              <a:latin typeface="Arial"/>
              <a:ea typeface="Arial"/>
              <a:cs typeface="Arial"/>
              <a:sym typeface="Arial"/>
            </a:endParaRPr>
          </a:p>
        </p:txBody>
      </p:sp>
      <p:graphicFrame>
        <p:nvGraphicFramePr>
          <p:cNvPr id="199" name="Google Shape;199;p33"/>
          <p:cNvGraphicFramePr/>
          <p:nvPr>
            <p:extLst>
              <p:ext uri="{D42A27DB-BD31-4B8C-83A1-F6EECF244321}">
                <p14:modId xmlns:p14="http://schemas.microsoft.com/office/powerpoint/2010/main" val="4029029011"/>
              </p:ext>
            </p:extLst>
          </p:nvPr>
        </p:nvGraphicFramePr>
        <p:xfrm>
          <a:off x="1836900" y="814932"/>
          <a:ext cx="5664228" cy="1981050"/>
        </p:xfrm>
        <a:graphic>
          <a:graphicData uri="http://schemas.openxmlformats.org/drawingml/2006/table">
            <a:tbl>
              <a:tblPr>
                <a:noFill/>
                <a:tableStyleId>{84D74A12-1564-4959-9A37-7FD2E66B95AC}</a:tableStyleId>
              </a:tblPr>
              <a:tblGrid>
                <a:gridCol w="1888076">
                  <a:extLst>
                    <a:ext uri="{9D8B030D-6E8A-4147-A177-3AD203B41FA5}">
                      <a16:colId xmlns:a16="http://schemas.microsoft.com/office/drawing/2014/main" val="20000"/>
                    </a:ext>
                  </a:extLst>
                </a:gridCol>
                <a:gridCol w="1888076">
                  <a:extLst>
                    <a:ext uri="{9D8B030D-6E8A-4147-A177-3AD203B41FA5}">
                      <a16:colId xmlns:a16="http://schemas.microsoft.com/office/drawing/2014/main" val="20001"/>
                    </a:ext>
                  </a:extLst>
                </a:gridCol>
                <a:gridCol w="1888076">
                  <a:extLst>
                    <a:ext uri="{9D8B030D-6E8A-4147-A177-3AD203B41FA5}">
                      <a16:colId xmlns:a16="http://schemas.microsoft.com/office/drawing/2014/main" val="20002"/>
                    </a:ext>
                  </a:extLst>
                </a:gridCol>
              </a:tblGrid>
              <a:tr h="326258">
                <a:tc>
                  <a:txBody>
                    <a:bodyPr/>
                    <a:lstStyle/>
                    <a:p>
                      <a:pPr marL="0" lvl="0" indent="0" algn="ctr" rtl="0">
                        <a:spcBef>
                          <a:spcPts val="0"/>
                        </a:spcBef>
                        <a:spcAft>
                          <a:spcPts val="0"/>
                        </a:spcAft>
                        <a:buNone/>
                      </a:pPr>
                      <a:r>
                        <a:rPr lang="en" dirty="0"/>
                        <a:t>Model</a:t>
                      </a:r>
                      <a:endParaRPr dirty="0"/>
                    </a:p>
                  </a:txBody>
                  <a:tcPr marL="91425" marR="91425" marT="91425" marB="91425"/>
                </a:tc>
                <a:tc>
                  <a:txBody>
                    <a:bodyPr/>
                    <a:lstStyle/>
                    <a:p>
                      <a:pPr marL="0" lvl="0" indent="0" algn="ctr" rtl="0">
                        <a:spcBef>
                          <a:spcPts val="0"/>
                        </a:spcBef>
                        <a:spcAft>
                          <a:spcPts val="0"/>
                        </a:spcAft>
                        <a:buNone/>
                      </a:pPr>
                      <a:r>
                        <a:rPr lang="en"/>
                        <a:t>PSNR</a:t>
                      </a:r>
                      <a:endParaRPr/>
                    </a:p>
                  </a:txBody>
                  <a:tcPr marL="91425" marR="91425" marT="91425" marB="91425"/>
                </a:tc>
                <a:tc>
                  <a:txBody>
                    <a:bodyPr/>
                    <a:lstStyle/>
                    <a:p>
                      <a:pPr marL="0" lvl="0" indent="0" algn="ctr" rtl="0">
                        <a:spcBef>
                          <a:spcPts val="0"/>
                        </a:spcBef>
                        <a:spcAft>
                          <a:spcPts val="0"/>
                        </a:spcAft>
                        <a:buNone/>
                      </a:pPr>
                      <a:r>
                        <a:rPr lang="en"/>
                        <a:t>SSIM</a:t>
                      </a:r>
                      <a:endParaRPr/>
                    </a:p>
                  </a:txBody>
                  <a:tcPr marL="91425" marR="91425" marT="91425" marB="91425"/>
                </a:tc>
                <a:extLst>
                  <a:ext uri="{0D108BD9-81ED-4DB2-BD59-A6C34878D82A}">
                    <a16:rowId xmlns:a16="http://schemas.microsoft.com/office/drawing/2014/main" val="10000"/>
                  </a:ext>
                </a:extLst>
              </a:tr>
              <a:tr h="326258">
                <a:tc>
                  <a:txBody>
                    <a:bodyPr/>
                    <a:lstStyle/>
                    <a:p>
                      <a:pPr marL="0" lvl="0" indent="0" algn="ctr" rtl="0">
                        <a:spcBef>
                          <a:spcPts val="0"/>
                        </a:spcBef>
                        <a:spcAft>
                          <a:spcPts val="0"/>
                        </a:spcAft>
                        <a:buNone/>
                      </a:pPr>
                      <a:r>
                        <a:rPr lang="en"/>
                        <a:t>Bicubic</a:t>
                      </a:r>
                      <a:endParaRPr/>
                    </a:p>
                  </a:txBody>
                  <a:tcPr marL="91425" marR="91425" marT="91425" marB="91425"/>
                </a:tc>
                <a:tc>
                  <a:txBody>
                    <a:bodyPr/>
                    <a:lstStyle/>
                    <a:p>
                      <a:pPr marL="0" lvl="0" indent="0" algn="ctr" rtl="0">
                        <a:spcBef>
                          <a:spcPts val="0"/>
                        </a:spcBef>
                        <a:spcAft>
                          <a:spcPts val="0"/>
                        </a:spcAft>
                        <a:buNone/>
                      </a:pPr>
                      <a:r>
                        <a:rPr lang="en"/>
                        <a:t>28.43</a:t>
                      </a:r>
                      <a:endParaRPr/>
                    </a:p>
                  </a:txBody>
                  <a:tcPr marL="91425" marR="91425" marT="91425" marB="91425"/>
                </a:tc>
                <a:tc>
                  <a:txBody>
                    <a:bodyPr/>
                    <a:lstStyle/>
                    <a:p>
                      <a:pPr marL="0" lvl="0" indent="0" algn="ctr" rtl="0">
                        <a:spcBef>
                          <a:spcPts val="0"/>
                        </a:spcBef>
                        <a:spcAft>
                          <a:spcPts val="0"/>
                        </a:spcAft>
                        <a:buNone/>
                      </a:pPr>
                      <a:r>
                        <a:rPr lang="en"/>
                        <a:t>0.8211</a:t>
                      </a:r>
                      <a:endParaRPr/>
                    </a:p>
                  </a:txBody>
                  <a:tcPr marL="91425" marR="91425" marT="91425" marB="91425"/>
                </a:tc>
                <a:extLst>
                  <a:ext uri="{0D108BD9-81ED-4DB2-BD59-A6C34878D82A}">
                    <a16:rowId xmlns:a16="http://schemas.microsoft.com/office/drawing/2014/main" val="10001"/>
                  </a:ext>
                </a:extLst>
              </a:tr>
              <a:tr h="326258">
                <a:tc>
                  <a:txBody>
                    <a:bodyPr/>
                    <a:lstStyle/>
                    <a:p>
                      <a:pPr marL="0" lvl="0" indent="0" algn="ctr" rtl="0">
                        <a:spcBef>
                          <a:spcPts val="0"/>
                        </a:spcBef>
                        <a:spcAft>
                          <a:spcPts val="0"/>
                        </a:spcAft>
                        <a:buNone/>
                      </a:pPr>
                      <a:r>
                        <a:rPr lang="en"/>
                        <a:t>ESRGAN</a:t>
                      </a:r>
                      <a:endParaRPr/>
                    </a:p>
                  </a:txBody>
                  <a:tcPr marL="91425" marR="91425" marT="91425" marB="91425"/>
                </a:tc>
                <a:tc>
                  <a:txBody>
                    <a:bodyPr/>
                    <a:lstStyle/>
                    <a:p>
                      <a:pPr marL="0" lvl="0" indent="0" algn="ctr" rtl="0">
                        <a:spcBef>
                          <a:spcPts val="0"/>
                        </a:spcBef>
                        <a:spcAft>
                          <a:spcPts val="0"/>
                        </a:spcAft>
                        <a:buNone/>
                      </a:pPr>
                      <a:r>
                        <a:rPr lang="en"/>
                        <a:t>32.73</a:t>
                      </a:r>
                      <a:endParaRPr/>
                    </a:p>
                  </a:txBody>
                  <a:tcPr marL="91425" marR="91425" marT="91425" marB="91425"/>
                </a:tc>
                <a:tc>
                  <a:txBody>
                    <a:bodyPr/>
                    <a:lstStyle/>
                    <a:p>
                      <a:pPr marL="0" lvl="0" indent="0" algn="ctr" rtl="0">
                        <a:spcBef>
                          <a:spcPts val="0"/>
                        </a:spcBef>
                        <a:spcAft>
                          <a:spcPts val="0"/>
                        </a:spcAft>
                        <a:buNone/>
                      </a:pPr>
                      <a:r>
                        <a:rPr lang="en"/>
                        <a:t>0.9011</a:t>
                      </a:r>
                      <a:endParaRPr/>
                    </a:p>
                  </a:txBody>
                  <a:tcPr marL="91425" marR="91425" marT="91425" marB="91425"/>
                </a:tc>
                <a:extLst>
                  <a:ext uri="{0D108BD9-81ED-4DB2-BD59-A6C34878D82A}">
                    <a16:rowId xmlns:a16="http://schemas.microsoft.com/office/drawing/2014/main" val="10002"/>
                  </a:ext>
                </a:extLst>
              </a:tr>
              <a:tr h="326258">
                <a:tc>
                  <a:txBody>
                    <a:bodyPr/>
                    <a:lstStyle/>
                    <a:p>
                      <a:pPr marL="0" lvl="0" indent="0" algn="ctr" rtl="0">
                        <a:spcBef>
                          <a:spcPts val="0"/>
                        </a:spcBef>
                        <a:spcAft>
                          <a:spcPts val="0"/>
                        </a:spcAft>
                        <a:buNone/>
                      </a:pPr>
                      <a:r>
                        <a:rPr lang="en" dirty="0"/>
                        <a:t>EDSR</a:t>
                      </a:r>
                      <a:endParaRPr dirty="0"/>
                    </a:p>
                  </a:txBody>
                  <a:tcPr marL="91425" marR="91425" marT="91425" marB="91425"/>
                </a:tc>
                <a:tc>
                  <a:txBody>
                    <a:bodyPr/>
                    <a:lstStyle/>
                    <a:p>
                      <a:pPr marL="0" lvl="0" indent="0" algn="ctr" rtl="0">
                        <a:spcBef>
                          <a:spcPts val="0"/>
                        </a:spcBef>
                        <a:spcAft>
                          <a:spcPts val="0"/>
                        </a:spcAft>
                        <a:buNone/>
                      </a:pPr>
                      <a:r>
                        <a:rPr lang="en"/>
                        <a:t>32.46</a:t>
                      </a:r>
                      <a:endParaRPr/>
                    </a:p>
                  </a:txBody>
                  <a:tcPr marL="91425" marR="91425" marT="91425" marB="91425"/>
                </a:tc>
                <a:tc>
                  <a:txBody>
                    <a:bodyPr/>
                    <a:lstStyle/>
                    <a:p>
                      <a:pPr marL="0" lvl="0" indent="0" algn="ctr" rtl="0">
                        <a:spcBef>
                          <a:spcPts val="0"/>
                        </a:spcBef>
                        <a:spcAft>
                          <a:spcPts val="0"/>
                        </a:spcAft>
                        <a:buNone/>
                      </a:pPr>
                      <a:r>
                        <a:rPr lang="en"/>
                        <a:t>0.8968</a:t>
                      </a:r>
                      <a:endParaRPr/>
                    </a:p>
                  </a:txBody>
                  <a:tcPr marL="91425" marR="91425" marT="91425" marB="91425"/>
                </a:tc>
                <a:extLst>
                  <a:ext uri="{0D108BD9-81ED-4DB2-BD59-A6C34878D82A}">
                    <a16:rowId xmlns:a16="http://schemas.microsoft.com/office/drawing/2014/main" val="10003"/>
                  </a:ext>
                </a:extLst>
              </a:tr>
              <a:tr h="326258">
                <a:tc>
                  <a:txBody>
                    <a:bodyPr/>
                    <a:lstStyle/>
                    <a:p>
                      <a:pPr marL="0" lvl="0" indent="0" algn="ctr" rtl="0">
                        <a:spcBef>
                          <a:spcPts val="0"/>
                        </a:spcBef>
                        <a:spcAft>
                          <a:spcPts val="0"/>
                        </a:spcAft>
                        <a:buNone/>
                      </a:pPr>
                      <a:r>
                        <a:rPr lang="en"/>
                        <a:t>SAN</a:t>
                      </a:r>
                      <a:endParaRPr/>
                    </a:p>
                  </a:txBody>
                  <a:tcPr marL="91425" marR="91425" marT="91425" marB="91425"/>
                </a:tc>
                <a:tc>
                  <a:txBody>
                    <a:bodyPr/>
                    <a:lstStyle/>
                    <a:p>
                      <a:pPr marL="0" lvl="0" indent="0" algn="ctr" rtl="0">
                        <a:spcBef>
                          <a:spcPts val="0"/>
                        </a:spcBef>
                        <a:spcAft>
                          <a:spcPts val="0"/>
                        </a:spcAft>
                        <a:buNone/>
                      </a:pPr>
                      <a:r>
                        <a:rPr lang="en" dirty="0"/>
                        <a:t>32.70</a:t>
                      </a:r>
                      <a:endParaRPr dirty="0"/>
                    </a:p>
                  </a:txBody>
                  <a:tcPr marL="91425" marR="91425" marT="91425" marB="91425"/>
                </a:tc>
                <a:tc>
                  <a:txBody>
                    <a:bodyPr/>
                    <a:lstStyle/>
                    <a:p>
                      <a:pPr marL="0" lvl="0" indent="0" algn="ctr" rtl="0">
                        <a:spcBef>
                          <a:spcPts val="0"/>
                        </a:spcBef>
                        <a:spcAft>
                          <a:spcPts val="0"/>
                        </a:spcAft>
                        <a:buNone/>
                      </a:pPr>
                      <a:r>
                        <a:rPr lang="en" dirty="0"/>
                        <a:t>0.9013</a:t>
                      </a:r>
                      <a:endParaRPr dirty="0"/>
                    </a:p>
                  </a:txBody>
                  <a:tcPr marL="91425" marR="91425" marT="91425" marB="91425"/>
                </a:tc>
                <a:extLst>
                  <a:ext uri="{0D108BD9-81ED-4DB2-BD59-A6C34878D82A}">
                    <a16:rowId xmlns:a16="http://schemas.microsoft.com/office/drawing/2014/main" val="10004"/>
                  </a:ext>
                </a:extLst>
              </a:tr>
            </a:tbl>
          </a:graphicData>
        </a:graphic>
      </p:graphicFrame>
      <p:pic>
        <p:nvPicPr>
          <p:cNvPr id="200" name="Google Shape;200;p33"/>
          <p:cNvPicPr preferRelativeResize="0"/>
          <p:nvPr/>
        </p:nvPicPr>
        <p:blipFill>
          <a:blip r:embed="rId3">
            <a:alphaModFix/>
          </a:blip>
          <a:stretch>
            <a:fillRect/>
          </a:stretch>
        </p:blipFill>
        <p:spPr>
          <a:xfrm>
            <a:off x="662897" y="3126980"/>
            <a:ext cx="4085791" cy="1961100"/>
          </a:xfrm>
          <a:prstGeom prst="rect">
            <a:avLst/>
          </a:prstGeom>
          <a:noFill/>
          <a:ln>
            <a:noFill/>
          </a:ln>
        </p:spPr>
      </p:pic>
      <p:sp>
        <p:nvSpPr>
          <p:cNvPr id="201" name="Google Shape;201;p33"/>
          <p:cNvSpPr txBox="1"/>
          <p:nvPr/>
        </p:nvSpPr>
        <p:spPr>
          <a:xfrm>
            <a:off x="1031022" y="2872755"/>
            <a:ext cx="598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t>SRGAN</a:t>
            </a:r>
            <a:endParaRPr sz="900" b="1"/>
          </a:p>
        </p:txBody>
      </p:sp>
      <p:sp>
        <p:nvSpPr>
          <p:cNvPr id="202" name="Google Shape;202;p33"/>
          <p:cNvSpPr txBox="1"/>
          <p:nvPr/>
        </p:nvSpPr>
        <p:spPr>
          <a:xfrm>
            <a:off x="2335097" y="2872755"/>
            <a:ext cx="71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ESRGAN</a:t>
            </a:r>
            <a:endParaRPr sz="900" b="1" dirty="0"/>
          </a:p>
        </p:txBody>
      </p:sp>
      <p:sp>
        <p:nvSpPr>
          <p:cNvPr id="203" name="Google Shape;203;p33"/>
          <p:cNvSpPr txBox="1"/>
          <p:nvPr/>
        </p:nvSpPr>
        <p:spPr>
          <a:xfrm>
            <a:off x="3535322" y="2872755"/>
            <a:ext cx="97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Ground Truth</a:t>
            </a:r>
            <a:endParaRPr sz="900" b="1" dirty="0"/>
          </a:p>
        </p:txBody>
      </p:sp>
      <p:pic>
        <p:nvPicPr>
          <p:cNvPr id="204" name="Google Shape;204;p33"/>
          <p:cNvPicPr preferRelativeResize="0"/>
          <p:nvPr/>
        </p:nvPicPr>
        <p:blipFill rotWithShape="1">
          <a:blip r:embed="rId4">
            <a:alphaModFix/>
          </a:blip>
          <a:srcRect l="30959" t="23198" r="1818" b="1992"/>
          <a:stretch/>
        </p:blipFill>
        <p:spPr>
          <a:xfrm>
            <a:off x="5636771" y="3149257"/>
            <a:ext cx="1157846" cy="1192150"/>
          </a:xfrm>
          <a:prstGeom prst="rect">
            <a:avLst/>
          </a:prstGeom>
          <a:noFill/>
          <a:ln>
            <a:noFill/>
          </a:ln>
        </p:spPr>
      </p:pic>
      <p:pic>
        <p:nvPicPr>
          <p:cNvPr id="3" name="Picture 2">
            <a:extLst>
              <a:ext uri="{FF2B5EF4-FFF2-40B4-BE49-F238E27FC236}">
                <a16:creationId xmlns:a16="http://schemas.microsoft.com/office/drawing/2014/main" id="{70D3CA13-2927-4DE8-9C30-20B98275E0E7}"/>
              </a:ext>
            </a:extLst>
          </p:cNvPr>
          <p:cNvPicPr>
            <a:picLocks noChangeAspect="1"/>
          </p:cNvPicPr>
          <p:nvPr/>
        </p:nvPicPr>
        <p:blipFill rotWithShape="1">
          <a:blip r:embed="rId5"/>
          <a:srcRect l="35718" t="25190" r="132"/>
          <a:stretch/>
        </p:blipFill>
        <p:spPr>
          <a:xfrm>
            <a:off x="7014153" y="3149258"/>
            <a:ext cx="1157846" cy="1192149"/>
          </a:xfrm>
          <a:prstGeom prst="rect">
            <a:avLst/>
          </a:prstGeom>
        </p:spPr>
      </p:pic>
      <p:pic>
        <p:nvPicPr>
          <p:cNvPr id="11" name="Google Shape;204;p33">
            <a:extLst>
              <a:ext uri="{FF2B5EF4-FFF2-40B4-BE49-F238E27FC236}">
                <a16:creationId xmlns:a16="http://schemas.microsoft.com/office/drawing/2014/main" id="{81B984F2-9194-4C66-A215-E8D78D5C6A57}"/>
              </a:ext>
            </a:extLst>
          </p:cNvPr>
          <p:cNvPicPr preferRelativeResize="0"/>
          <p:nvPr/>
        </p:nvPicPr>
        <p:blipFill rotWithShape="1">
          <a:blip r:embed="rId4">
            <a:alphaModFix/>
          </a:blip>
          <a:srcRect l="38810" t="66953" r="39095" b="9324"/>
          <a:stretch/>
        </p:blipFill>
        <p:spPr>
          <a:xfrm>
            <a:off x="5593966" y="4416674"/>
            <a:ext cx="597587" cy="593638"/>
          </a:xfrm>
          <a:prstGeom prst="rect">
            <a:avLst/>
          </a:prstGeom>
          <a:noFill/>
          <a:ln w="19050">
            <a:solidFill>
              <a:srgbClr val="FFFF00"/>
            </a:solidFill>
          </a:ln>
        </p:spPr>
      </p:pic>
      <p:pic>
        <p:nvPicPr>
          <p:cNvPr id="12" name="Picture 11">
            <a:extLst>
              <a:ext uri="{FF2B5EF4-FFF2-40B4-BE49-F238E27FC236}">
                <a16:creationId xmlns:a16="http://schemas.microsoft.com/office/drawing/2014/main" id="{45B6EA5F-085C-4E0F-BB21-80B1A114617B}"/>
              </a:ext>
            </a:extLst>
          </p:cNvPr>
          <p:cNvPicPr>
            <a:picLocks noChangeAspect="1"/>
          </p:cNvPicPr>
          <p:nvPr/>
        </p:nvPicPr>
        <p:blipFill rotWithShape="1">
          <a:blip r:embed="rId5"/>
          <a:srcRect l="44620" t="68523" r="34295" b="7755"/>
          <a:stretch/>
        </p:blipFill>
        <p:spPr>
          <a:xfrm>
            <a:off x="7011013" y="4421984"/>
            <a:ext cx="597589" cy="593638"/>
          </a:xfrm>
          <a:prstGeom prst="rect">
            <a:avLst/>
          </a:prstGeom>
          <a:ln w="19050">
            <a:solidFill>
              <a:srgbClr val="FFFF00"/>
            </a:solidFill>
          </a:ln>
        </p:spPr>
      </p:pic>
      <p:pic>
        <p:nvPicPr>
          <p:cNvPr id="13" name="Google Shape;204;p33">
            <a:extLst>
              <a:ext uri="{FF2B5EF4-FFF2-40B4-BE49-F238E27FC236}">
                <a16:creationId xmlns:a16="http://schemas.microsoft.com/office/drawing/2014/main" id="{45B050B2-7152-428F-8F85-4D3CAFD26220}"/>
              </a:ext>
            </a:extLst>
          </p:cNvPr>
          <p:cNvPicPr preferRelativeResize="0"/>
          <p:nvPr/>
        </p:nvPicPr>
        <p:blipFill rotWithShape="1">
          <a:blip r:embed="rId4">
            <a:alphaModFix/>
          </a:blip>
          <a:srcRect l="78890" t="65785" r="696" b="11857"/>
          <a:stretch/>
        </p:blipFill>
        <p:spPr>
          <a:xfrm>
            <a:off x="6264465" y="4404775"/>
            <a:ext cx="597586" cy="605537"/>
          </a:xfrm>
          <a:prstGeom prst="rect">
            <a:avLst/>
          </a:prstGeom>
          <a:noFill/>
          <a:ln w="19050">
            <a:solidFill>
              <a:srgbClr val="92D050"/>
            </a:solidFill>
          </a:ln>
        </p:spPr>
      </p:pic>
      <p:pic>
        <p:nvPicPr>
          <p:cNvPr id="14" name="Picture 13">
            <a:extLst>
              <a:ext uri="{FF2B5EF4-FFF2-40B4-BE49-F238E27FC236}">
                <a16:creationId xmlns:a16="http://schemas.microsoft.com/office/drawing/2014/main" id="{2605E31F-DE73-4030-A934-84AD7AB87733}"/>
              </a:ext>
            </a:extLst>
          </p:cNvPr>
          <p:cNvPicPr>
            <a:picLocks noChangeAspect="1"/>
          </p:cNvPicPr>
          <p:nvPr/>
        </p:nvPicPr>
        <p:blipFill rotWithShape="1">
          <a:blip r:embed="rId5"/>
          <a:srcRect l="79753" t="65566" r="766" b="12076"/>
          <a:stretch/>
        </p:blipFill>
        <p:spPr>
          <a:xfrm>
            <a:off x="7652332" y="4426047"/>
            <a:ext cx="576593" cy="584265"/>
          </a:xfrm>
          <a:prstGeom prst="rect">
            <a:avLst/>
          </a:prstGeom>
          <a:ln w="19050">
            <a:solidFill>
              <a:srgbClr val="92D050"/>
            </a:solidFill>
          </a:ln>
        </p:spPr>
      </p:pic>
      <p:sp>
        <p:nvSpPr>
          <p:cNvPr id="4" name="Rectangle 3">
            <a:extLst>
              <a:ext uri="{FF2B5EF4-FFF2-40B4-BE49-F238E27FC236}">
                <a16:creationId xmlns:a16="http://schemas.microsoft.com/office/drawing/2014/main" id="{DC336CAE-AAD0-412B-8A02-9306E9BE9262}"/>
              </a:ext>
            </a:extLst>
          </p:cNvPr>
          <p:cNvSpPr/>
          <p:nvPr/>
        </p:nvSpPr>
        <p:spPr>
          <a:xfrm>
            <a:off x="5799534" y="3840587"/>
            <a:ext cx="392019"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B050FD77-FE55-4F64-B583-79847411653A}"/>
              </a:ext>
            </a:extLst>
          </p:cNvPr>
          <p:cNvSpPr/>
          <p:nvPr/>
        </p:nvSpPr>
        <p:spPr>
          <a:xfrm>
            <a:off x="7779980" y="3809390"/>
            <a:ext cx="392019" cy="3573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Google Shape;202;p33">
            <a:extLst>
              <a:ext uri="{FF2B5EF4-FFF2-40B4-BE49-F238E27FC236}">
                <a16:creationId xmlns:a16="http://schemas.microsoft.com/office/drawing/2014/main" id="{D39F4278-121B-46BC-BC5A-465E4CDBACF7}"/>
              </a:ext>
            </a:extLst>
          </p:cNvPr>
          <p:cNvSpPr txBox="1"/>
          <p:nvPr/>
        </p:nvSpPr>
        <p:spPr>
          <a:xfrm>
            <a:off x="5935053" y="2881515"/>
            <a:ext cx="71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ESRGAN</a:t>
            </a:r>
            <a:endParaRPr sz="900" b="1" dirty="0"/>
          </a:p>
        </p:txBody>
      </p:sp>
      <p:sp>
        <p:nvSpPr>
          <p:cNvPr id="18" name="Google Shape;203;p33">
            <a:extLst>
              <a:ext uri="{FF2B5EF4-FFF2-40B4-BE49-F238E27FC236}">
                <a16:creationId xmlns:a16="http://schemas.microsoft.com/office/drawing/2014/main" id="{5E8B85C5-C69A-4038-8CD2-36137EA563ED}"/>
              </a:ext>
            </a:extLst>
          </p:cNvPr>
          <p:cNvSpPr txBox="1"/>
          <p:nvPr/>
        </p:nvSpPr>
        <p:spPr>
          <a:xfrm>
            <a:off x="7135278" y="2881515"/>
            <a:ext cx="977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t>Ground Truth</a:t>
            </a:r>
            <a:endParaRPr sz="900" b="1" dirty="0"/>
          </a:p>
        </p:txBody>
      </p:sp>
      <p:sp>
        <p:nvSpPr>
          <p:cNvPr id="26" name="Rectangle 25">
            <a:extLst>
              <a:ext uri="{FF2B5EF4-FFF2-40B4-BE49-F238E27FC236}">
                <a16:creationId xmlns:a16="http://schemas.microsoft.com/office/drawing/2014/main" id="{E739A7AE-9952-4305-8A27-2E01C13574BA}"/>
              </a:ext>
            </a:extLst>
          </p:cNvPr>
          <p:cNvSpPr/>
          <p:nvPr/>
        </p:nvSpPr>
        <p:spPr>
          <a:xfrm>
            <a:off x="6402598" y="3810107"/>
            <a:ext cx="392019" cy="3573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0333F5B5-A535-4CDC-BE74-1228A6674F01}"/>
              </a:ext>
            </a:extLst>
          </p:cNvPr>
          <p:cNvSpPr/>
          <p:nvPr/>
        </p:nvSpPr>
        <p:spPr>
          <a:xfrm>
            <a:off x="7192738" y="3840586"/>
            <a:ext cx="392019"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ctrTitle"/>
          </p:nvPr>
        </p:nvSpPr>
        <p:spPr>
          <a:xfrm>
            <a:off x="1304544" y="1451992"/>
            <a:ext cx="6858000" cy="4206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2800" dirty="0">
                <a:solidFill>
                  <a:srgbClr val="000000"/>
                </a:solidFill>
              </a:rPr>
              <a:t>Edge-based SRGAN</a:t>
            </a:r>
            <a:endParaRPr sz="60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13D1D3B-5286-4FB3-8FE4-ACCC8415C7A7}"/>
              </a:ext>
            </a:extLst>
          </p:cNvPr>
          <p:cNvPicPr>
            <a:picLocks noChangeAspect="1"/>
          </p:cNvPicPr>
          <p:nvPr/>
        </p:nvPicPr>
        <p:blipFill>
          <a:blip r:embed="rId3"/>
          <a:stretch>
            <a:fillRect/>
          </a:stretch>
        </p:blipFill>
        <p:spPr>
          <a:xfrm>
            <a:off x="2161032" y="477903"/>
            <a:ext cx="5385816" cy="1054882"/>
          </a:xfrm>
          <a:prstGeom prst="rect">
            <a:avLst/>
          </a:prstGeom>
        </p:spPr>
      </p:pic>
      <p:sp>
        <p:nvSpPr>
          <p:cNvPr id="7" name="Google Shape;209;p34">
            <a:extLst>
              <a:ext uri="{FF2B5EF4-FFF2-40B4-BE49-F238E27FC236}">
                <a16:creationId xmlns:a16="http://schemas.microsoft.com/office/drawing/2014/main" id="{BF06AEB6-76F3-4AAB-AC70-06E7A4BEEC0C}"/>
              </a:ext>
            </a:extLst>
          </p:cNvPr>
          <p:cNvSpPr txBox="1">
            <a:spLocks/>
          </p:cNvSpPr>
          <p:nvPr/>
        </p:nvSpPr>
        <p:spPr>
          <a:xfrm>
            <a:off x="1304544" y="138096"/>
            <a:ext cx="6858000" cy="420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9pPr>
          </a:lstStyle>
          <a:p>
            <a:pPr>
              <a:lnSpc>
                <a:spcPct val="150000"/>
              </a:lnSpc>
              <a:spcBef>
                <a:spcPts val="200"/>
              </a:spcBef>
              <a:buClr>
                <a:srgbClr val="000000"/>
              </a:buClr>
              <a:buSzPts val="1000"/>
            </a:pPr>
            <a:r>
              <a:rPr lang="en-US" sz="1400" dirty="0" err="1">
                <a:solidFill>
                  <a:srgbClr val="000000"/>
                </a:solidFill>
              </a:rPr>
              <a:t>SRResNet</a:t>
            </a:r>
            <a:r>
              <a:rPr lang="en-US" sz="1400" dirty="0">
                <a:solidFill>
                  <a:srgbClr val="000000"/>
                </a:solidFill>
              </a:rPr>
              <a:t> </a:t>
            </a:r>
            <a:endParaRPr lang="en-US" sz="4000" dirty="0"/>
          </a:p>
        </p:txBody>
      </p:sp>
      <p:pic>
        <p:nvPicPr>
          <p:cNvPr id="8" name="Picture 7" descr="A picture containing water, building, arch, several&#10;&#10;Description automatically generated">
            <a:extLst>
              <a:ext uri="{FF2B5EF4-FFF2-40B4-BE49-F238E27FC236}">
                <a16:creationId xmlns:a16="http://schemas.microsoft.com/office/drawing/2014/main" id="{442586D8-1FE6-4582-8A14-D42BD1EAB76C}"/>
              </a:ext>
            </a:extLst>
          </p:cNvPr>
          <p:cNvPicPr>
            <a:picLocks noChangeAspect="1"/>
          </p:cNvPicPr>
          <p:nvPr/>
        </p:nvPicPr>
        <p:blipFill rotWithShape="1">
          <a:blip r:embed="rId4"/>
          <a:srcRect l="80793" t="5750" r="211" b="28936"/>
          <a:stretch/>
        </p:blipFill>
        <p:spPr>
          <a:xfrm>
            <a:off x="1089600" y="2156635"/>
            <a:ext cx="982197" cy="1125714"/>
          </a:xfrm>
          <a:prstGeom prst="rect">
            <a:avLst/>
          </a:prstGeom>
        </p:spPr>
      </p:pic>
      <p:sp>
        <p:nvSpPr>
          <p:cNvPr id="9" name="Google Shape;202;p33">
            <a:extLst>
              <a:ext uri="{FF2B5EF4-FFF2-40B4-BE49-F238E27FC236}">
                <a16:creationId xmlns:a16="http://schemas.microsoft.com/office/drawing/2014/main" id="{6B8A15DE-DE9A-418C-823F-DDC711F0AC8C}"/>
              </a:ext>
            </a:extLst>
          </p:cNvPr>
          <p:cNvSpPr txBox="1"/>
          <p:nvPr/>
        </p:nvSpPr>
        <p:spPr>
          <a:xfrm>
            <a:off x="392385" y="2627545"/>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LR</a:t>
            </a:r>
            <a:endParaRPr lang="el-GR" sz="1050" b="1" dirty="0"/>
          </a:p>
        </p:txBody>
      </p:sp>
      <p:pic>
        <p:nvPicPr>
          <p:cNvPr id="10" name="Picture 9" descr="A picture containing text, electronics&#10;&#10;Description automatically generated">
            <a:extLst>
              <a:ext uri="{FF2B5EF4-FFF2-40B4-BE49-F238E27FC236}">
                <a16:creationId xmlns:a16="http://schemas.microsoft.com/office/drawing/2014/main" id="{6727E829-248C-453C-A101-145BEEA18DE3}"/>
              </a:ext>
            </a:extLst>
          </p:cNvPr>
          <p:cNvPicPr>
            <a:picLocks noChangeAspect="1"/>
          </p:cNvPicPr>
          <p:nvPr/>
        </p:nvPicPr>
        <p:blipFill rotWithShape="1">
          <a:blip r:embed="rId5"/>
          <a:srcRect l="81172" t="4181" r="-184" b="31171"/>
          <a:stretch/>
        </p:blipFill>
        <p:spPr>
          <a:xfrm>
            <a:off x="3862050" y="2156635"/>
            <a:ext cx="993181" cy="1125714"/>
          </a:xfrm>
          <a:prstGeom prst="rect">
            <a:avLst/>
          </a:prstGeom>
        </p:spPr>
      </p:pic>
      <p:cxnSp>
        <p:nvCxnSpPr>
          <p:cNvPr id="6" name="Straight Arrow Connector 5">
            <a:extLst>
              <a:ext uri="{FF2B5EF4-FFF2-40B4-BE49-F238E27FC236}">
                <a16:creationId xmlns:a16="http://schemas.microsoft.com/office/drawing/2014/main" id="{B048700B-6559-4945-B957-658CE048AB6B}"/>
              </a:ext>
            </a:extLst>
          </p:cNvPr>
          <p:cNvCxnSpPr>
            <a:cxnSpLocks/>
          </p:cNvCxnSpPr>
          <p:nvPr/>
        </p:nvCxnSpPr>
        <p:spPr>
          <a:xfrm>
            <a:off x="2252472" y="2719491"/>
            <a:ext cx="661416" cy="0"/>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Google Shape;202;p33">
            <a:extLst>
              <a:ext uri="{FF2B5EF4-FFF2-40B4-BE49-F238E27FC236}">
                <a16:creationId xmlns:a16="http://schemas.microsoft.com/office/drawing/2014/main" id="{9E00AB21-66A2-4F23-9A5E-CE392DE1B052}"/>
              </a:ext>
            </a:extLst>
          </p:cNvPr>
          <p:cNvSpPr txBox="1"/>
          <p:nvPr/>
        </p:nvSpPr>
        <p:spPr>
          <a:xfrm>
            <a:off x="2822448" y="2465591"/>
            <a:ext cx="1083014" cy="5078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Predicted</a:t>
            </a:r>
          </a:p>
          <a:p>
            <a:pPr marL="0" lvl="0" indent="0" algn="ctr" rtl="0">
              <a:spcBef>
                <a:spcPts val="0"/>
              </a:spcBef>
              <a:spcAft>
                <a:spcPts val="0"/>
              </a:spcAft>
              <a:buNone/>
            </a:pPr>
            <a:r>
              <a:rPr lang="en-US" altLang="zh-CN" sz="1050" b="1" dirty="0" err="1"/>
              <a:t>SR_edge</a:t>
            </a:r>
            <a:endParaRPr lang="el-GR" sz="1050" b="1" dirty="0"/>
          </a:p>
        </p:txBody>
      </p:sp>
      <p:pic>
        <p:nvPicPr>
          <p:cNvPr id="14" name="Picture 13" descr="A picture containing water, building, arch, several&#10;&#10;Description automatically generated">
            <a:extLst>
              <a:ext uri="{FF2B5EF4-FFF2-40B4-BE49-F238E27FC236}">
                <a16:creationId xmlns:a16="http://schemas.microsoft.com/office/drawing/2014/main" id="{22DE68E2-9D30-4BF1-B4E3-A774FA9A7E16}"/>
              </a:ext>
            </a:extLst>
          </p:cNvPr>
          <p:cNvPicPr>
            <a:picLocks noChangeAspect="1"/>
          </p:cNvPicPr>
          <p:nvPr/>
        </p:nvPicPr>
        <p:blipFill rotWithShape="1">
          <a:blip r:embed="rId4"/>
          <a:srcRect l="80793" t="5750" r="211" b="28936"/>
          <a:stretch/>
        </p:blipFill>
        <p:spPr>
          <a:xfrm>
            <a:off x="3873034" y="3964775"/>
            <a:ext cx="982197" cy="1125714"/>
          </a:xfrm>
          <a:prstGeom prst="rect">
            <a:avLst/>
          </a:prstGeom>
        </p:spPr>
      </p:pic>
      <p:sp>
        <p:nvSpPr>
          <p:cNvPr id="15" name="Google Shape;202;p33">
            <a:extLst>
              <a:ext uri="{FF2B5EF4-FFF2-40B4-BE49-F238E27FC236}">
                <a16:creationId xmlns:a16="http://schemas.microsoft.com/office/drawing/2014/main" id="{ED303735-1264-45E3-A23D-75C2110CBF83}"/>
              </a:ext>
            </a:extLst>
          </p:cNvPr>
          <p:cNvSpPr txBox="1"/>
          <p:nvPr/>
        </p:nvSpPr>
        <p:spPr>
          <a:xfrm>
            <a:off x="3245296" y="4403867"/>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LR</a:t>
            </a:r>
            <a:endParaRPr lang="el-GR" sz="1050" b="1" dirty="0"/>
          </a:p>
        </p:txBody>
      </p:sp>
      <p:pic>
        <p:nvPicPr>
          <p:cNvPr id="16" name="Picture 15" descr="A picture containing water, building, arch, several&#10;&#10;Description automatically generated">
            <a:extLst>
              <a:ext uri="{FF2B5EF4-FFF2-40B4-BE49-F238E27FC236}">
                <a16:creationId xmlns:a16="http://schemas.microsoft.com/office/drawing/2014/main" id="{4F4073DF-3814-48B2-8683-EAC1FA3C9F52}"/>
              </a:ext>
            </a:extLst>
          </p:cNvPr>
          <p:cNvPicPr>
            <a:picLocks noChangeAspect="1"/>
          </p:cNvPicPr>
          <p:nvPr/>
        </p:nvPicPr>
        <p:blipFill rotWithShape="1">
          <a:blip r:embed="rId4"/>
          <a:srcRect l="14216" t="5303" r="66788" b="29383"/>
          <a:stretch/>
        </p:blipFill>
        <p:spPr>
          <a:xfrm>
            <a:off x="6439662" y="2979034"/>
            <a:ext cx="982198" cy="1125714"/>
          </a:xfrm>
          <a:prstGeom prst="rect">
            <a:avLst/>
          </a:prstGeom>
        </p:spPr>
      </p:pic>
      <p:sp>
        <p:nvSpPr>
          <p:cNvPr id="17" name="Google Shape;202;p33">
            <a:extLst>
              <a:ext uri="{FF2B5EF4-FFF2-40B4-BE49-F238E27FC236}">
                <a16:creationId xmlns:a16="http://schemas.microsoft.com/office/drawing/2014/main" id="{56109E11-47FE-48AA-A21C-767AA9688FB0}"/>
              </a:ext>
            </a:extLst>
          </p:cNvPr>
          <p:cNvSpPr txBox="1"/>
          <p:nvPr/>
        </p:nvSpPr>
        <p:spPr>
          <a:xfrm>
            <a:off x="7293252" y="3366146"/>
            <a:ext cx="762439" cy="351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SR</a:t>
            </a:r>
            <a:endParaRPr lang="el-GR" sz="1050" b="1" dirty="0"/>
          </a:p>
        </p:txBody>
      </p:sp>
      <p:cxnSp>
        <p:nvCxnSpPr>
          <p:cNvPr id="18" name="Straight Arrow Connector 17">
            <a:extLst>
              <a:ext uri="{FF2B5EF4-FFF2-40B4-BE49-F238E27FC236}">
                <a16:creationId xmlns:a16="http://schemas.microsoft.com/office/drawing/2014/main" id="{050FE60D-9A23-459C-B3EF-CB4E8C16146A}"/>
              </a:ext>
            </a:extLst>
          </p:cNvPr>
          <p:cNvCxnSpPr>
            <a:cxnSpLocks/>
          </p:cNvCxnSpPr>
          <p:nvPr/>
        </p:nvCxnSpPr>
        <p:spPr>
          <a:xfrm>
            <a:off x="5376672" y="3593870"/>
            <a:ext cx="829268" cy="0"/>
          </a:xfrm>
          <a:prstGeom prst="straightConnector1">
            <a:avLst/>
          </a:prstGeom>
          <a:ln w="571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Cross 10">
            <a:extLst>
              <a:ext uri="{FF2B5EF4-FFF2-40B4-BE49-F238E27FC236}">
                <a16:creationId xmlns:a16="http://schemas.microsoft.com/office/drawing/2014/main" id="{DDE70871-4022-44D0-82CF-AF8E221BEFA1}"/>
              </a:ext>
            </a:extLst>
          </p:cNvPr>
          <p:cNvSpPr/>
          <p:nvPr/>
        </p:nvSpPr>
        <p:spPr>
          <a:xfrm>
            <a:off x="4141920" y="3408522"/>
            <a:ext cx="430080" cy="430080"/>
          </a:xfrm>
          <a:prstGeom prst="plus">
            <a:avLst>
              <a:gd name="adj" fmla="val 384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ight Brace 19">
            <a:extLst>
              <a:ext uri="{FF2B5EF4-FFF2-40B4-BE49-F238E27FC236}">
                <a16:creationId xmlns:a16="http://schemas.microsoft.com/office/drawing/2014/main" id="{A77408CE-7CB6-4845-BDD3-1C30CE14A0EC}"/>
              </a:ext>
            </a:extLst>
          </p:cNvPr>
          <p:cNvSpPr/>
          <p:nvPr/>
        </p:nvSpPr>
        <p:spPr>
          <a:xfrm>
            <a:off x="4998720" y="2359152"/>
            <a:ext cx="213360" cy="2499350"/>
          </a:xfrm>
          <a:prstGeom prst="rightBrace">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Google Shape;202;p33">
            <a:extLst>
              <a:ext uri="{FF2B5EF4-FFF2-40B4-BE49-F238E27FC236}">
                <a16:creationId xmlns:a16="http://schemas.microsoft.com/office/drawing/2014/main" id="{D5AF1F67-AF72-4C6B-B750-6BB10FEE977F}"/>
              </a:ext>
            </a:extLst>
          </p:cNvPr>
          <p:cNvSpPr txBox="1"/>
          <p:nvPr/>
        </p:nvSpPr>
        <p:spPr>
          <a:xfrm>
            <a:off x="2005175" y="2273151"/>
            <a:ext cx="1083014"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GAN1</a:t>
            </a:r>
            <a:endParaRPr lang="el-GR" sz="1050" b="1" dirty="0"/>
          </a:p>
        </p:txBody>
      </p:sp>
      <p:sp>
        <p:nvSpPr>
          <p:cNvPr id="21" name="Google Shape;202;p33">
            <a:extLst>
              <a:ext uri="{FF2B5EF4-FFF2-40B4-BE49-F238E27FC236}">
                <a16:creationId xmlns:a16="http://schemas.microsoft.com/office/drawing/2014/main" id="{5D66E0BB-F8AB-4121-925F-AE70E3B10D35}"/>
              </a:ext>
            </a:extLst>
          </p:cNvPr>
          <p:cNvSpPr txBox="1"/>
          <p:nvPr/>
        </p:nvSpPr>
        <p:spPr>
          <a:xfrm>
            <a:off x="5167314" y="3177481"/>
            <a:ext cx="1083014"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1050" b="1" dirty="0"/>
              <a:t>GAN2</a:t>
            </a:r>
            <a:endParaRPr lang="el-GR" sz="105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C962-9FE7-4CF4-B1D9-A21D26A0289F}"/>
              </a:ext>
            </a:extLst>
          </p:cNvPr>
          <p:cNvSpPr>
            <a:spLocks noGrp="1"/>
          </p:cNvSpPr>
          <p:nvPr>
            <p:ph type="ctrTitle"/>
          </p:nvPr>
        </p:nvSpPr>
        <p:spPr>
          <a:xfrm>
            <a:off x="1143000" y="304922"/>
            <a:ext cx="6858000" cy="1790700"/>
          </a:xfrm>
        </p:spPr>
        <p:txBody>
          <a:bodyPr/>
          <a:lstStyle/>
          <a:p>
            <a:r>
              <a:rPr lang="en-US" altLang="zh-CN" sz="2000" dirty="0"/>
              <a:t>4x SR edge prediction</a:t>
            </a:r>
            <a:endParaRPr lang="zh-CN" alt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83EA4A-1768-4D03-A875-0FD7D4665FAC}"/>
                  </a:ext>
                </a:extLst>
              </p:cNvPr>
              <p:cNvSpPr txBox="1"/>
              <p:nvPr/>
            </p:nvSpPr>
            <p:spPr>
              <a:xfrm>
                <a:off x="-184670" y="1494047"/>
                <a:ext cx="4575048" cy="50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𝑅𝑒𝑐𝑎𝑙𝑙</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correctly</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predicted</m:t>
                          </m:r>
                          <m:r>
                            <a:rPr lang="en-US" altLang="zh-CN" b="0" i="0" smtClean="0">
                              <a:latin typeface="Cambria Math" panose="02040503050406030204" pitchFamily="18" charset="0"/>
                            </a:rPr>
                            <m:t> </m:t>
                          </m:r>
                        </m:num>
                        <m:den>
                          <m:r>
                            <a:rPr lang="en-US" altLang="zh-CN" i="1">
                              <a:latin typeface="Cambria Math" panose="02040503050406030204" pitchFamily="18" charset="0"/>
                            </a:rPr>
                            <m:t>#</m:t>
                          </m:r>
                          <m:r>
                            <m:rPr>
                              <m:sty m:val="p"/>
                            </m:rPr>
                            <a:rPr lang="en-US" altLang="zh-CN" b="0" i="0" smtClean="0">
                              <a:latin typeface="Cambria Math" panose="02040503050406030204" pitchFamily="18" charset="0"/>
                            </a:rPr>
                            <m:t>P</m:t>
                          </m:r>
                          <m:r>
                            <a:rPr lang="en-US" altLang="zh-CN">
                              <a:latin typeface="Cambria Math" panose="02040503050406030204" pitchFamily="18" charset="0"/>
                            </a:rPr>
                            <m:t> </m:t>
                          </m:r>
                          <m:r>
                            <m:rPr>
                              <m:sty m:val="p"/>
                            </m:rPr>
                            <a:rPr lang="en-US" altLang="zh-CN" b="0" i="0" smtClean="0">
                              <a:latin typeface="Cambria Math" panose="02040503050406030204" pitchFamily="18" charset="0"/>
                            </a:rPr>
                            <m:t>on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GT</m:t>
                          </m:r>
                        </m:den>
                      </m:f>
                    </m:oMath>
                  </m:oMathPara>
                </a14:m>
                <a:endParaRPr lang="zh-CN" altLang="en-US" dirty="0"/>
              </a:p>
            </p:txBody>
          </p:sp>
        </mc:Choice>
        <mc:Fallback xmlns="">
          <p:sp>
            <p:nvSpPr>
              <p:cNvPr id="5" name="TextBox 4">
                <a:extLst>
                  <a:ext uri="{FF2B5EF4-FFF2-40B4-BE49-F238E27FC236}">
                    <a16:creationId xmlns:a16="http://schemas.microsoft.com/office/drawing/2014/main" id="{C183EA4A-1768-4D03-A875-0FD7D4665FAC}"/>
                  </a:ext>
                </a:extLst>
              </p:cNvPr>
              <p:cNvSpPr txBox="1">
                <a:spLocks noRot="1" noChangeAspect="1" noMove="1" noResize="1" noEditPoints="1" noAdjustHandles="1" noChangeArrowheads="1" noChangeShapeType="1" noTextEdit="1"/>
              </p:cNvSpPr>
              <p:nvPr/>
            </p:nvSpPr>
            <p:spPr>
              <a:xfrm>
                <a:off x="-184670" y="1494047"/>
                <a:ext cx="4575048" cy="501419"/>
              </a:xfrm>
              <a:prstGeom prst="rect">
                <a:avLst/>
              </a:prstGeom>
              <a:blipFill>
                <a:blip r:embed="rId3"/>
                <a:stretch>
                  <a:fillRect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1BE581-DB7D-4DEE-925F-49E33F814363}"/>
                  </a:ext>
                </a:extLst>
              </p:cNvPr>
              <p:cNvSpPr txBox="1"/>
              <p:nvPr/>
            </p:nvSpPr>
            <p:spPr>
              <a:xfrm>
                <a:off x="-141998" y="2033944"/>
                <a:ext cx="4575048" cy="53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𝑃𝑟𝑒𝑐𝑖𝑠𝑖𝑜𝑛</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 </m:t>
                          </m:r>
                          <m:r>
                            <m:rPr>
                              <m:sty m:val="p"/>
                            </m:rPr>
                            <a:rPr lang="en-US" altLang="zh-CN">
                              <a:latin typeface="Cambria Math" panose="02040503050406030204" pitchFamily="18" charset="0"/>
                            </a:rPr>
                            <m:t>correctly</m:t>
                          </m:r>
                          <m:r>
                            <a:rPr lang="en-US" altLang="zh-CN">
                              <a:latin typeface="Cambria Math" panose="02040503050406030204" pitchFamily="18" charset="0"/>
                            </a:rPr>
                            <m:t> </m:t>
                          </m:r>
                          <m:r>
                            <m:rPr>
                              <m:sty m:val="p"/>
                            </m:rPr>
                            <a:rPr lang="en-US" altLang="zh-CN">
                              <a:latin typeface="Cambria Math" panose="02040503050406030204" pitchFamily="18" charset="0"/>
                            </a:rPr>
                            <m:t>predicted</m:t>
                          </m:r>
                          <m:r>
                            <a:rPr lang="en-US" altLang="zh-CN">
                              <a:latin typeface="Cambria Math" panose="02040503050406030204" pitchFamily="18" charset="0"/>
                            </a:rPr>
                            <m:t> </m:t>
                          </m:r>
                        </m:num>
                        <m:den>
                          <m:r>
                            <a:rPr lang="en-US" altLang="zh-CN" i="1">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 </m:t>
                          </m:r>
                          <m:r>
                            <m:rPr>
                              <m:sty m:val="p"/>
                            </m:rPr>
                            <a:rPr lang="en-US" altLang="zh-CN" b="0" i="0" smtClean="0">
                              <a:latin typeface="Cambria Math" panose="02040503050406030204" pitchFamily="18" charset="0"/>
                            </a:rPr>
                            <m:t>been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predicted</m:t>
                          </m:r>
                        </m:den>
                      </m:f>
                    </m:oMath>
                  </m:oMathPara>
                </a14:m>
                <a:endParaRPr lang="zh-CN" altLang="en-US" dirty="0"/>
              </a:p>
            </p:txBody>
          </p:sp>
        </mc:Choice>
        <mc:Fallback xmlns="">
          <p:sp>
            <p:nvSpPr>
              <p:cNvPr id="6" name="TextBox 5">
                <a:extLst>
                  <a:ext uri="{FF2B5EF4-FFF2-40B4-BE49-F238E27FC236}">
                    <a16:creationId xmlns:a16="http://schemas.microsoft.com/office/drawing/2014/main" id="{2F1BE581-DB7D-4DEE-925F-49E33F814363}"/>
                  </a:ext>
                </a:extLst>
              </p:cNvPr>
              <p:cNvSpPr txBox="1">
                <a:spLocks noRot="1" noChangeAspect="1" noMove="1" noResize="1" noEditPoints="1" noAdjustHandles="1" noChangeArrowheads="1" noChangeShapeType="1" noTextEdit="1"/>
              </p:cNvSpPr>
              <p:nvPr/>
            </p:nvSpPr>
            <p:spPr>
              <a:xfrm>
                <a:off x="-141998" y="2033944"/>
                <a:ext cx="4575048" cy="537711"/>
              </a:xfrm>
              <a:prstGeom prst="rect">
                <a:avLst/>
              </a:prstGeom>
              <a:blipFill>
                <a:blip r:embed="rId4"/>
                <a:stretch>
                  <a:fillRect b="-5682"/>
                </a:stretch>
              </a:blipFill>
            </p:spPr>
            <p:txBody>
              <a:bodyPr/>
              <a:lstStyle/>
              <a:p>
                <a:r>
                  <a:rPr lang="zh-CN" altLang="en-US">
                    <a:noFill/>
                  </a:rPr>
                  <a:t> </a:t>
                </a:r>
              </a:p>
            </p:txBody>
          </p:sp>
        </mc:Fallback>
      </mc:AlternateContent>
      <p:graphicFrame>
        <p:nvGraphicFramePr>
          <p:cNvPr id="9" name="Google Shape;199;p33">
            <a:extLst>
              <a:ext uri="{FF2B5EF4-FFF2-40B4-BE49-F238E27FC236}">
                <a16:creationId xmlns:a16="http://schemas.microsoft.com/office/drawing/2014/main" id="{7E98E220-1A83-48B3-909D-523B722D112A}"/>
              </a:ext>
            </a:extLst>
          </p:cNvPr>
          <p:cNvGraphicFramePr/>
          <p:nvPr>
            <p:extLst>
              <p:ext uri="{D42A27DB-BD31-4B8C-83A1-F6EECF244321}">
                <p14:modId xmlns:p14="http://schemas.microsoft.com/office/powerpoint/2010/main" val="1325543812"/>
              </p:ext>
            </p:extLst>
          </p:nvPr>
        </p:nvGraphicFramePr>
        <p:xfrm>
          <a:off x="195589" y="2771833"/>
          <a:ext cx="3872037" cy="1529034"/>
        </p:xfrm>
        <a:graphic>
          <a:graphicData uri="http://schemas.openxmlformats.org/drawingml/2006/table">
            <a:tbl>
              <a:tblPr>
                <a:noFill/>
                <a:tableStyleId>{84D74A12-1564-4959-9A37-7FD2E66B95AC}</a:tableStyleId>
              </a:tblPr>
              <a:tblGrid>
                <a:gridCol w="1430101">
                  <a:extLst>
                    <a:ext uri="{9D8B030D-6E8A-4147-A177-3AD203B41FA5}">
                      <a16:colId xmlns:a16="http://schemas.microsoft.com/office/drawing/2014/main" val="20000"/>
                    </a:ext>
                  </a:extLst>
                </a:gridCol>
                <a:gridCol w="1151257">
                  <a:extLst>
                    <a:ext uri="{9D8B030D-6E8A-4147-A177-3AD203B41FA5}">
                      <a16:colId xmlns:a16="http://schemas.microsoft.com/office/drawing/2014/main" val="20001"/>
                    </a:ext>
                  </a:extLst>
                </a:gridCol>
                <a:gridCol w="1290679">
                  <a:extLst>
                    <a:ext uri="{9D8B030D-6E8A-4147-A177-3AD203B41FA5}">
                      <a16:colId xmlns:a16="http://schemas.microsoft.com/office/drawing/2014/main" val="20002"/>
                    </a:ext>
                  </a:extLst>
                </a:gridCol>
              </a:tblGrid>
              <a:tr h="482592">
                <a:tc>
                  <a:txBody>
                    <a:bodyPr/>
                    <a:lstStyle/>
                    <a:p>
                      <a:pPr marL="0" lvl="0" indent="0" algn="ctr" rtl="0">
                        <a:spcBef>
                          <a:spcPts val="0"/>
                        </a:spcBef>
                        <a:spcAft>
                          <a:spcPts val="0"/>
                        </a:spcAft>
                        <a:buNone/>
                      </a:pPr>
                      <a:r>
                        <a:rPr lang="en" dirty="0"/>
                        <a:t>Model</a:t>
                      </a:r>
                      <a:endParaRPr dirty="0"/>
                    </a:p>
                  </a:txBody>
                  <a:tcPr marL="91425" marR="91425" marT="91425" marB="91425"/>
                </a:tc>
                <a:tc>
                  <a:txBody>
                    <a:bodyPr/>
                    <a:lstStyle/>
                    <a:p>
                      <a:pPr marL="0" lvl="0" indent="0" algn="ctr" rtl="0">
                        <a:spcBef>
                          <a:spcPts val="0"/>
                        </a:spcBef>
                        <a:spcAft>
                          <a:spcPts val="0"/>
                        </a:spcAft>
                        <a:buNone/>
                      </a:pPr>
                      <a:r>
                        <a:rPr lang="en" dirty="0"/>
                        <a:t>Recall</a:t>
                      </a:r>
                      <a:endParaRPr dirty="0"/>
                    </a:p>
                  </a:txBody>
                  <a:tcPr marL="91425" marR="91425" marT="91425" marB="91425"/>
                </a:tc>
                <a:tc>
                  <a:txBody>
                    <a:bodyPr/>
                    <a:lstStyle/>
                    <a:p>
                      <a:pPr marL="0" lvl="0" indent="0" algn="ctr" rtl="0">
                        <a:spcBef>
                          <a:spcPts val="0"/>
                        </a:spcBef>
                        <a:spcAft>
                          <a:spcPts val="0"/>
                        </a:spcAft>
                        <a:buNone/>
                      </a:pPr>
                      <a:r>
                        <a:rPr lang="en" dirty="0"/>
                        <a:t>Precision</a:t>
                      </a:r>
                      <a:endParaRPr dirty="0"/>
                    </a:p>
                  </a:txBody>
                  <a:tcPr marL="91425" marR="91425" marT="91425" marB="91425"/>
                </a:tc>
                <a:extLst>
                  <a:ext uri="{0D108BD9-81ED-4DB2-BD59-A6C34878D82A}">
                    <a16:rowId xmlns:a16="http://schemas.microsoft.com/office/drawing/2014/main" val="10000"/>
                  </a:ext>
                </a:extLst>
              </a:tr>
              <a:tr h="482592">
                <a:tc>
                  <a:txBody>
                    <a:bodyPr/>
                    <a:lstStyle/>
                    <a:p>
                      <a:pPr marL="0" lvl="0" indent="0" algn="ctr" rtl="0">
                        <a:spcBef>
                          <a:spcPts val="0"/>
                        </a:spcBef>
                        <a:spcAft>
                          <a:spcPts val="0"/>
                        </a:spcAft>
                        <a:buNone/>
                      </a:pPr>
                      <a:r>
                        <a:rPr lang="en" dirty="0"/>
                        <a:t>Bicubic_canny</a:t>
                      </a:r>
                    </a:p>
                    <a:p>
                      <a:pPr marL="0" lvl="0" indent="0" algn="ctr" rtl="0">
                        <a:spcBef>
                          <a:spcPts val="0"/>
                        </a:spcBef>
                        <a:spcAft>
                          <a:spcPts val="0"/>
                        </a:spcAft>
                        <a:buNone/>
                      </a:pPr>
                      <a:r>
                        <a:rPr lang="en-US" sz="1100" dirty="0"/>
                        <a:t>(optimized sigma)</a:t>
                      </a:r>
                      <a:endParaRPr sz="1100" dirty="0"/>
                    </a:p>
                  </a:txBody>
                  <a:tcPr marL="91425" marR="91425" marT="91425" marB="91425"/>
                </a:tc>
                <a:tc>
                  <a:txBody>
                    <a:bodyPr/>
                    <a:lstStyle/>
                    <a:p>
                      <a:pPr marL="0" lvl="0" indent="0" algn="ctr" rtl="0">
                        <a:spcBef>
                          <a:spcPts val="0"/>
                        </a:spcBef>
                        <a:spcAft>
                          <a:spcPts val="0"/>
                        </a:spcAft>
                        <a:buNone/>
                      </a:pPr>
                      <a:r>
                        <a:rPr lang="en" dirty="0"/>
                        <a:t>0.529</a:t>
                      </a:r>
                      <a:endParaRPr dirty="0"/>
                    </a:p>
                  </a:txBody>
                  <a:tcPr marL="91425" marR="91425" marT="91425" marB="91425"/>
                </a:tc>
                <a:tc>
                  <a:txBody>
                    <a:bodyPr/>
                    <a:lstStyle/>
                    <a:p>
                      <a:pPr marL="0" lvl="0" indent="0" algn="ctr" rtl="0">
                        <a:spcBef>
                          <a:spcPts val="0"/>
                        </a:spcBef>
                        <a:spcAft>
                          <a:spcPts val="0"/>
                        </a:spcAft>
                        <a:buNone/>
                      </a:pPr>
                      <a:r>
                        <a:rPr lang="en" dirty="0"/>
                        <a:t>0.472</a:t>
                      </a:r>
                      <a:endParaRPr dirty="0"/>
                    </a:p>
                  </a:txBody>
                  <a:tcPr marL="91425" marR="91425" marT="91425" marB="91425"/>
                </a:tc>
                <a:extLst>
                  <a:ext uri="{0D108BD9-81ED-4DB2-BD59-A6C34878D82A}">
                    <a16:rowId xmlns:a16="http://schemas.microsoft.com/office/drawing/2014/main" val="10001"/>
                  </a:ext>
                </a:extLst>
              </a:tr>
              <a:tr h="482592">
                <a:tc>
                  <a:txBody>
                    <a:bodyPr/>
                    <a:lstStyle/>
                    <a:p>
                      <a:pPr marL="0" lvl="0" indent="0" algn="ctr" rtl="0">
                        <a:spcBef>
                          <a:spcPts val="0"/>
                        </a:spcBef>
                        <a:spcAft>
                          <a:spcPts val="0"/>
                        </a:spcAft>
                        <a:buNone/>
                      </a:pPr>
                      <a:r>
                        <a:rPr lang="en-US" dirty="0"/>
                        <a:t>Ours</a:t>
                      </a:r>
                      <a:endParaRPr dirty="0"/>
                    </a:p>
                  </a:txBody>
                  <a:tcPr marL="91425" marR="91425" marT="91425" marB="91425"/>
                </a:tc>
                <a:tc>
                  <a:txBody>
                    <a:bodyPr/>
                    <a:lstStyle/>
                    <a:p>
                      <a:pPr marL="0" lvl="0" indent="0" algn="ctr" rtl="0">
                        <a:spcBef>
                          <a:spcPts val="0"/>
                        </a:spcBef>
                        <a:spcAft>
                          <a:spcPts val="0"/>
                        </a:spcAft>
                        <a:buNone/>
                      </a:pPr>
                      <a:r>
                        <a:rPr lang="en" dirty="0"/>
                        <a:t>0.618</a:t>
                      </a:r>
                      <a:endParaRPr dirty="0"/>
                    </a:p>
                  </a:txBody>
                  <a:tcPr marL="91425" marR="91425" marT="91425" marB="91425"/>
                </a:tc>
                <a:tc>
                  <a:txBody>
                    <a:bodyPr/>
                    <a:lstStyle/>
                    <a:p>
                      <a:pPr marL="0" lvl="0" indent="0" algn="ctr" rtl="0">
                        <a:spcBef>
                          <a:spcPts val="0"/>
                        </a:spcBef>
                        <a:spcAft>
                          <a:spcPts val="0"/>
                        </a:spcAft>
                        <a:buNone/>
                      </a:pPr>
                      <a:r>
                        <a:rPr lang="en" dirty="0"/>
                        <a:t>0.552</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11" name="Picture 10" descr="A picture containing water, building, arch, several&#10;&#10;Description automatically generated">
            <a:extLst>
              <a:ext uri="{FF2B5EF4-FFF2-40B4-BE49-F238E27FC236}">
                <a16:creationId xmlns:a16="http://schemas.microsoft.com/office/drawing/2014/main" id="{E45EB2D6-7B65-42A2-8E0F-5F2FD0FB153A}"/>
              </a:ext>
            </a:extLst>
          </p:cNvPr>
          <p:cNvPicPr>
            <a:picLocks noChangeAspect="1"/>
          </p:cNvPicPr>
          <p:nvPr/>
        </p:nvPicPr>
        <p:blipFill rotWithShape="1">
          <a:blip r:embed="rId5"/>
          <a:srcRect l="14216" t="5303" r="66788" b="29383"/>
          <a:stretch/>
        </p:blipFill>
        <p:spPr>
          <a:xfrm>
            <a:off x="4839407" y="1072645"/>
            <a:ext cx="1307986" cy="1499105"/>
          </a:xfrm>
          <a:prstGeom prst="rect">
            <a:avLst/>
          </a:prstGeom>
        </p:spPr>
      </p:pic>
      <p:pic>
        <p:nvPicPr>
          <p:cNvPr id="13" name="Picture 12" descr="A picture containing text, electronics&#10;&#10;Description automatically generated">
            <a:extLst>
              <a:ext uri="{FF2B5EF4-FFF2-40B4-BE49-F238E27FC236}">
                <a16:creationId xmlns:a16="http://schemas.microsoft.com/office/drawing/2014/main" id="{FADE9C32-7125-4B7C-9558-3C9EF256A196}"/>
              </a:ext>
            </a:extLst>
          </p:cNvPr>
          <p:cNvPicPr>
            <a:picLocks noChangeAspect="1"/>
          </p:cNvPicPr>
          <p:nvPr/>
        </p:nvPicPr>
        <p:blipFill rotWithShape="1">
          <a:blip r:embed="rId6"/>
          <a:srcRect l="14188" t="6272" r="66800" b="28638"/>
          <a:stretch/>
        </p:blipFill>
        <p:spPr>
          <a:xfrm>
            <a:off x="4833751" y="2646152"/>
            <a:ext cx="1313642" cy="1499105"/>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28864AF5-926A-4413-9715-E53C5B4E3AB1}"/>
              </a:ext>
            </a:extLst>
          </p:cNvPr>
          <p:cNvPicPr>
            <a:picLocks noChangeAspect="1"/>
          </p:cNvPicPr>
          <p:nvPr/>
        </p:nvPicPr>
        <p:blipFill rotWithShape="1">
          <a:blip r:embed="rId6"/>
          <a:srcRect l="47389" t="6392" r="33599" b="28424"/>
          <a:stretch/>
        </p:blipFill>
        <p:spPr>
          <a:xfrm>
            <a:off x="6213625" y="2641003"/>
            <a:ext cx="1311737" cy="1499106"/>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06CB99EF-B8BB-40C2-A626-E0BC636F3468}"/>
              </a:ext>
            </a:extLst>
          </p:cNvPr>
          <p:cNvPicPr>
            <a:picLocks noChangeAspect="1"/>
          </p:cNvPicPr>
          <p:nvPr/>
        </p:nvPicPr>
        <p:blipFill rotWithShape="1">
          <a:blip r:embed="rId6"/>
          <a:srcRect l="81172" t="4181" r="-184" b="31171"/>
          <a:stretch/>
        </p:blipFill>
        <p:spPr>
          <a:xfrm>
            <a:off x="7591594" y="2641002"/>
            <a:ext cx="1322612" cy="1499105"/>
          </a:xfrm>
          <a:prstGeom prst="rect">
            <a:avLst/>
          </a:prstGeom>
        </p:spPr>
      </p:pic>
      <p:pic>
        <p:nvPicPr>
          <p:cNvPr id="16" name="Picture 15" descr="A picture containing water, building, arch, several&#10;&#10;Description automatically generated">
            <a:extLst>
              <a:ext uri="{FF2B5EF4-FFF2-40B4-BE49-F238E27FC236}">
                <a16:creationId xmlns:a16="http://schemas.microsoft.com/office/drawing/2014/main" id="{D13BFB55-D143-44FA-93AE-48BE8152F009}"/>
              </a:ext>
            </a:extLst>
          </p:cNvPr>
          <p:cNvPicPr>
            <a:picLocks noChangeAspect="1"/>
          </p:cNvPicPr>
          <p:nvPr/>
        </p:nvPicPr>
        <p:blipFill rotWithShape="1">
          <a:blip r:embed="rId5"/>
          <a:srcRect l="47731" t="5862" r="33273" b="28824"/>
          <a:stretch/>
        </p:blipFill>
        <p:spPr>
          <a:xfrm>
            <a:off x="6219281" y="1072645"/>
            <a:ext cx="1307986" cy="1499105"/>
          </a:xfrm>
          <a:prstGeom prst="rect">
            <a:avLst/>
          </a:prstGeom>
        </p:spPr>
      </p:pic>
      <p:pic>
        <p:nvPicPr>
          <p:cNvPr id="17" name="Picture 16" descr="A picture containing water, building, arch, several&#10;&#10;Description automatically generated">
            <a:extLst>
              <a:ext uri="{FF2B5EF4-FFF2-40B4-BE49-F238E27FC236}">
                <a16:creationId xmlns:a16="http://schemas.microsoft.com/office/drawing/2014/main" id="{4D0A9E41-4698-4F01-8F84-BD9E90DEA597}"/>
              </a:ext>
            </a:extLst>
          </p:cNvPr>
          <p:cNvPicPr>
            <a:picLocks noChangeAspect="1"/>
          </p:cNvPicPr>
          <p:nvPr/>
        </p:nvPicPr>
        <p:blipFill rotWithShape="1">
          <a:blip r:embed="rId5"/>
          <a:srcRect l="80793" t="5750" r="211" b="28936"/>
          <a:stretch/>
        </p:blipFill>
        <p:spPr>
          <a:xfrm>
            <a:off x="7605339" y="1072645"/>
            <a:ext cx="1307986" cy="1499106"/>
          </a:xfrm>
          <a:prstGeom prst="rect">
            <a:avLst/>
          </a:prstGeom>
        </p:spPr>
      </p:pic>
      <p:sp>
        <p:nvSpPr>
          <p:cNvPr id="19" name="Rectangle 18">
            <a:extLst>
              <a:ext uri="{FF2B5EF4-FFF2-40B4-BE49-F238E27FC236}">
                <a16:creationId xmlns:a16="http://schemas.microsoft.com/office/drawing/2014/main" id="{E80C5CEE-19DF-41E3-BEC7-6E42592C9C1A}"/>
              </a:ext>
            </a:extLst>
          </p:cNvPr>
          <p:cNvSpPr/>
          <p:nvPr/>
        </p:nvSpPr>
        <p:spPr>
          <a:xfrm>
            <a:off x="7201376"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0166027F-649F-490F-B47E-10400A2DADC5}"/>
              </a:ext>
            </a:extLst>
          </p:cNvPr>
          <p:cNvSpPr/>
          <p:nvPr/>
        </p:nvSpPr>
        <p:spPr>
          <a:xfrm>
            <a:off x="8587434"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6BD72AAE-6C7B-4A4C-AE70-A7F45233B119}"/>
              </a:ext>
            </a:extLst>
          </p:cNvPr>
          <p:cNvSpPr/>
          <p:nvPr/>
        </p:nvSpPr>
        <p:spPr>
          <a:xfrm>
            <a:off x="5827158" y="3299894"/>
            <a:ext cx="320235" cy="32535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Google Shape;202;p33">
            <a:extLst>
              <a:ext uri="{FF2B5EF4-FFF2-40B4-BE49-F238E27FC236}">
                <a16:creationId xmlns:a16="http://schemas.microsoft.com/office/drawing/2014/main" id="{1D19E11B-5C69-4785-879B-902F5945F169}"/>
              </a:ext>
            </a:extLst>
          </p:cNvPr>
          <p:cNvSpPr txBox="1"/>
          <p:nvPr/>
        </p:nvSpPr>
        <p:spPr>
          <a:xfrm>
            <a:off x="5181582" y="626284"/>
            <a:ext cx="719100" cy="6001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HR</a:t>
            </a:r>
          </a:p>
          <a:p>
            <a:pPr algn="ctr"/>
            <a:r>
              <a:rPr lang="zh-CN" altLang="en-US" sz="900" b="1" dirty="0"/>
              <a:t>（</a:t>
            </a:r>
            <a:r>
              <a:rPr lang="el-GR" altLang="zh-CN" sz="900" b="1" dirty="0"/>
              <a:t>σ=1.6</a:t>
            </a:r>
            <a:r>
              <a:rPr lang="zh-CN" altLang="el-GR" sz="900" b="1" dirty="0"/>
              <a:t>）</a:t>
            </a:r>
            <a:endParaRPr lang="el-GR" altLang="zh-CN" sz="900" b="1" dirty="0"/>
          </a:p>
          <a:p>
            <a:pPr marL="0" lvl="0" indent="0" algn="ctr" rtl="0">
              <a:spcBef>
                <a:spcPts val="0"/>
              </a:spcBef>
              <a:spcAft>
                <a:spcPts val="0"/>
              </a:spcAft>
              <a:buNone/>
            </a:pPr>
            <a:endParaRPr sz="900" b="1" dirty="0"/>
          </a:p>
        </p:txBody>
      </p:sp>
      <p:sp>
        <p:nvSpPr>
          <p:cNvPr id="25" name="Google Shape;202;p33">
            <a:extLst>
              <a:ext uri="{FF2B5EF4-FFF2-40B4-BE49-F238E27FC236}">
                <a16:creationId xmlns:a16="http://schemas.microsoft.com/office/drawing/2014/main" id="{BCC754B4-9B96-4E42-97D6-7A8FFD1A9C2D}"/>
              </a:ext>
            </a:extLst>
          </p:cNvPr>
          <p:cNvSpPr txBox="1"/>
          <p:nvPr/>
        </p:nvSpPr>
        <p:spPr>
          <a:xfrm>
            <a:off x="6530402" y="611010"/>
            <a:ext cx="88377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err="1"/>
              <a:t>Bicubic_SR</a:t>
            </a:r>
            <a:endParaRPr lang="en-US" altLang="zh-CN" sz="900" b="1" dirty="0"/>
          </a:p>
          <a:p>
            <a:pPr marL="0" lvl="0" indent="0" algn="ctr" rtl="0">
              <a:spcBef>
                <a:spcPts val="0"/>
              </a:spcBef>
              <a:spcAft>
                <a:spcPts val="0"/>
              </a:spcAft>
              <a:buNone/>
            </a:pPr>
            <a:r>
              <a:rPr lang="zh-CN" altLang="en-US" sz="900" b="1" dirty="0"/>
              <a:t>（</a:t>
            </a:r>
            <a:r>
              <a:rPr lang="el-GR" altLang="zh-CN" sz="900" b="1" dirty="0"/>
              <a:t>σ=1.6</a:t>
            </a:r>
            <a:r>
              <a:rPr lang="zh-CN" altLang="el-GR" sz="900" b="1" dirty="0"/>
              <a:t>）</a:t>
            </a:r>
            <a:endParaRPr lang="el-GR" sz="900" b="1" dirty="0"/>
          </a:p>
        </p:txBody>
      </p:sp>
      <p:sp>
        <p:nvSpPr>
          <p:cNvPr id="26" name="Google Shape;202;p33">
            <a:extLst>
              <a:ext uri="{FF2B5EF4-FFF2-40B4-BE49-F238E27FC236}">
                <a16:creationId xmlns:a16="http://schemas.microsoft.com/office/drawing/2014/main" id="{80FD3973-122B-4B8C-8885-FAF7B81D0EF7}"/>
              </a:ext>
            </a:extLst>
          </p:cNvPr>
          <p:cNvSpPr txBox="1"/>
          <p:nvPr/>
        </p:nvSpPr>
        <p:spPr>
          <a:xfrm>
            <a:off x="7982709" y="680258"/>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Ours</a:t>
            </a:r>
            <a:endParaRPr lang="el-GR" sz="900" b="1" dirty="0"/>
          </a:p>
        </p:txBody>
      </p:sp>
      <p:sp>
        <p:nvSpPr>
          <p:cNvPr id="27" name="Google Shape;202;p33">
            <a:extLst>
              <a:ext uri="{FF2B5EF4-FFF2-40B4-BE49-F238E27FC236}">
                <a16:creationId xmlns:a16="http://schemas.microsoft.com/office/drawing/2014/main" id="{2DDAB0B2-C506-4204-8D3A-8F28C3590A1E}"/>
              </a:ext>
            </a:extLst>
          </p:cNvPr>
          <p:cNvSpPr txBox="1"/>
          <p:nvPr/>
        </p:nvSpPr>
        <p:spPr>
          <a:xfrm>
            <a:off x="4120307" y="1848983"/>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Input</a:t>
            </a:r>
            <a:endParaRPr lang="el-GR" sz="900" b="1" dirty="0"/>
          </a:p>
        </p:txBody>
      </p:sp>
      <p:sp>
        <p:nvSpPr>
          <p:cNvPr id="28" name="Google Shape;202;p33">
            <a:extLst>
              <a:ext uri="{FF2B5EF4-FFF2-40B4-BE49-F238E27FC236}">
                <a16:creationId xmlns:a16="http://schemas.microsoft.com/office/drawing/2014/main" id="{18B270EA-B11F-4A3C-85EF-F13E44FD865E}"/>
              </a:ext>
            </a:extLst>
          </p:cNvPr>
          <p:cNvSpPr txBox="1"/>
          <p:nvPr/>
        </p:nvSpPr>
        <p:spPr>
          <a:xfrm>
            <a:off x="4120307" y="3122185"/>
            <a:ext cx="7191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900" b="1" dirty="0"/>
              <a:t>Output</a:t>
            </a:r>
            <a:endParaRPr lang="el-GR" sz="900" b="1" dirty="0"/>
          </a:p>
        </p:txBody>
      </p:sp>
      <p:pic>
        <p:nvPicPr>
          <p:cNvPr id="30" name="Picture 29" descr="A picture containing text, electronics&#10;&#10;Description automatically generated">
            <a:extLst>
              <a:ext uri="{FF2B5EF4-FFF2-40B4-BE49-F238E27FC236}">
                <a16:creationId xmlns:a16="http://schemas.microsoft.com/office/drawing/2014/main" id="{78882049-1598-47E7-855E-F5FC3B4513FB}"/>
              </a:ext>
            </a:extLst>
          </p:cNvPr>
          <p:cNvPicPr>
            <a:picLocks noChangeAspect="1"/>
          </p:cNvPicPr>
          <p:nvPr/>
        </p:nvPicPr>
        <p:blipFill rotWithShape="1">
          <a:blip r:embed="rId6">
            <a:alphaModFix/>
          </a:blip>
          <a:srcRect l="28682" t="34881" r="66800" b="50992"/>
          <a:stretch/>
        </p:blipFill>
        <p:spPr>
          <a:xfrm>
            <a:off x="5507521" y="4230549"/>
            <a:ext cx="639273" cy="666327"/>
          </a:xfrm>
          <a:prstGeom prst="rect">
            <a:avLst/>
          </a:prstGeom>
          <a:noFill/>
          <a:ln w="19050">
            <a:solidFill>
              <a:srgbClr val="92D050"/>
            </a:solidFill>
          </a:ln>
        </p:spPr>
      </p:pic>
      <p:pic>
        <p:nvPicPr>
          <p:cNvPr id="31" name="Picture 30" descr="A picture containing text, electronics&#10;&#10;Description automatically generated">
            <a:extLst>
              <a:ext uri="{FF2B5EF4-FFF2-40B4-BE49-F238E27FC236}">
                <a16:creationId xmlns:a16="http://schemas.microsoft.com/office/drawing/2014/main" id="{858038C7-8FB6-4B40-9908-EF135FD7B560}"/>
              </a:ext>
            </a:extLst>
          </p:cNvPr>
          <p:cNvPicPr>
            <a:picLocks noChangeAspect="1"/>
          </p:cNvPicPr>
          <p:nvPr/>
        </p:nvPicPr>
        <p:blipFill rotWithShape="1">
          <a:blip r:embed="rId6">
            <a:alphaModFix/>
          </a:blip>
          <a:srcRect l="61705" t="35042" r="33599" b="50811"/>
          <a:stretch/>
        </p:blipFill>
        <p:spPr>
          <a:xfrm>
            <a:off x="6879317" y="4230550"/>
            <a:ext cx="663524" cy="666327"/>
          </a:xfrm>
          <a:prstGeom prst="rect">
            <a:avLst/>
          </a:prstGeom>
          <a:noFill/>
          <a:ln w="19050">
            <a:solidFill>
              <a:srgbClr val="92D050"/>
            </a:solidFill>
          </a:ln>
        </p:spPr>
      </p:pic>
      <p:pic>
        <p:nvPicPr>
          <p:cNvPr id="33" name="Picture 32" descr="A picture containing text, electronics&#10;&#10;Description automatically generated">
            <a:extLst>
              <a:ext uri="{FF2B5EF4-FFF2-40B4-BE49-F238E27FC236}">
                <a16:creationId xmlns:a16="http://schemas.microsoft.com/office/drawing/2014/main" id="{D657F5DD-0139-4B17-960A-E89B8A340FAE}"/>
              </a:ext>
            </a:extLst>
          </p:cNvPr>
          <p:cNvPicPr>
            <a:picLocks noChangeAspect="1"/>
          </p:cNvPicPr>
          <p:nvPr/>
        </p:nvPicPr>
        <p:blipFill rotWithShape="1">
          <a:blip r:embed="rId6">
            <a:alphaModFix/>
          </a:blip>
          <a:srcRect l="87755" t="36504" r="7594" b="48085"/>
          <a:stretch/>
        </p:blipFill>
        <p:spPr>
          <a:xfrm>
            <a:off x="7607457" y="4219953"/>
            <a:ext cx="612954" cy="676924"/>
          </a:xfrm>
          <a:prstGeom prst="rect">
            <a:avLst/>
          </a:prstGeom>
          <a:noFill/>
          <a:ln w="19050">
            <a:solidFill>
              <a:srgbClr val="FFFF00"/>
            </a:solidFill>
          </a:ln>
        </p:spPr>
      </p:pic>
      <p:sp>
        <p:nvSpPr>
          <p:cNvPr id="34" name="Rectangle 33">
            <a:extLst>
              <a:ext uri="{FF2B5EF4-FFF2-40B4-BE49-F238E27FC236}">
                <a16:creationId xmlns:a16="http://schemas.microsoft.com/office/drawing/2014/main" id="{37F1C539-FA72-42A4-9DF2-B6C45CACE14E}"/>
              </a:ext>
            </a:extLst>
          </p:cNvPr>
          <p:cNvSpPr/>
          <p:nvPr/>
        </p:nvSpPr>
        <p:spPr>
          <a:xfrm>
            <a:off x="8052891" y="3390553"/>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5">
            <a:extLst>
              <a:ext uri="{FF2B5EF4-FFF2-40B4-BE49-F238E27FC236}">
                <a16:creationId xmlns:a16="http://schemas.microsoft.com/office/drawing/2014/main" id="{18D29E78-9EFF-4591-97C3-02706402DDC6}"/>
              </a:ext>
            </a:extLst>
          </p:cNvPr>
          <p:cNvSpPr/>
          <p:nvPr/>
        </p:nvSpPr>
        <p:spPr>
          <a:xfrm>
            <a:off x="6673830" y="3321251"/>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36">
            <a:extLst>
              <a:ext uri="{FF2B5EF4-FFF2-40B4-BE49-F238E27FC236}">
                <a16:creationId xmlns:a16="http://schemas.microsoft.com/office/drawing/2014/main" id="{8FF506C7-0BEF-4032-8130-6E657577CD1A}"/>
              </a:ext>
            </a:extLst>
          </p:cNvPr>
          <p:cNvSpPr/>
          <p:nvPr/>
        </p:nvSpPr>
        <p:spPr>
          <a:xfrm>
            <a:off x="5309412" y="3339473"/>
            <a:ext cx="320235" cy="35735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37" descr="A picture containing text, electronics&#10;&#10;Description automatically generated">
            <a:extLst>
              <a:ext uri="{FF2B5EF4-FFF2-40B4-BE49-F238E27FC236}">
                <a16:creationId xmlns:a16="http://schemas.microsoft.com/office/drawing/2014/main" id="{399DFE48-0F9F-4853-9B19-54FB027CDB1A}"/>
              </a:ext>
            </a:extLst>
          </p:cNvPr>
          <p:cNvPicPr>
            <a:picLocks noChangeAspect="1"/>
          </p:cNvPicPr>
          <p:nvPr/>
        </p:nvPicPr>
        <p:blipFill rotWithShape="1">
          <a:blip r:embed="rId6">
            <a:alphaModFix/>
          </a:blip>
          <a:srcRect l="20734" t="36599" r="74294" b="47885"/>
          <a:stretch/>
        </p:blipFill>
        <p:spPr>
          <a:xfrm>
            <a:off x="4816357" y="4225250"/>
            <a:ext cx="650815" cy="676924"/>
          </a:xfrm>
          <a:prstGeom prst="rect">
            <a:avLst/>
          </a:prstGeom>
          <a:noFill/>
          <a:ln w="19050">
            <a:solidFill>
              <a:srgbClr val="FFFF00"/>
            </a:solidFill>
          </a:ln>
        </p:spPr>
      </p:pic>
      <p:pic>
        <p:nvPicPr>
          <p:cNvPr id="39" name="Picture 38" descr="A picture containing text, electronics&#10;&#10;Description automatically generated">
            <a:extLst>
              <a:ext uri="{FF2B5EF4-FFF2-40B4-BE49-F238E27FC236}">
                <a16:creationId xmlns:a16="http://schemas.microsoft.com/office/drawing/2014/main" id="{1DC4AD57-3DCE-4816-B9FA-5603D28FC730}"/>
              </a:ext>
            </a:extLst>
          </p:cNvPr>
          <p:cNvPicPr>
            <a:picLocks noChangeAspect="1"/>
          </p:cNvPicPr>
          <p:nvPr/>
        </p:nvPicPr>
        <p:blipFill rotWithShape="1">
          <a:blip r:embed="rId6">
            <a:alphaModFix/>
          </a:blip>
          <a:srcRect l="54161" t="35584" r="41001" b="48878"/>
          <a:stretch/>
        </p:blipFill>
        <p:spPr>
          <a:xfrm>
            <a:off x="6186778" y="4219953"/>
            <a:ext cx="632282" cy="676924"/>
          </a:xfrm>
          <a:prstGeom prst="rect">
            <a:avLst/>
          </a:prstGeom>
          <a:noFill/>
          <a:ln w="19050">
            <a:solidFill>
              <a:srgbClr val="FFFF00"/>
            </a:solidFill>
          </a:ln>
        </p:spPr>
      </p:pic>
      <p:pic>
        <p:nvPicPr>
          <p:cNvPr id="40" name="Picture 39" descr="A picture containing text, electronics&#10;&#10;Description automatically generated">
            <a:extLst>
              <a:ext uri="{FF2B5EF4-FFF2-40B4-BE49-F238E27FC236}">
                <a16:creationId xmlns:a16="http://schemas.microsoft.com/office/drawing/2014/main" id="{3AF99CF7-C8A8-4B07-89E8-87282C3B95D8}"/>
              </a:ext>
            </a:extLst>
          </p:cNvPr>
          <p:cNvPicPr>
            <a:picLocks noChangeAspect="1"/>
          </p:cNvPicPr>
          <p:nvPr/>
        </p:nvPicPr>
        <p:blipFill rotWithShape="1">
          <a:blip r:embed="rId6">
            <a:alphaModFix/>
          </a:blip>
          <a:srcRect l="95286" t="34111" r="111" b="51858"/>
          <a:stretch/>
        </p:blipFill>
        <p:spPr>
          <a:xfrm>
            <a:off x="8292606" y="4219953"/>
            <a:ext cx="655844" cy="666327"/>
          </a:xfrm>
          <a:prstGeom prst="rect">
            <a:avLst/>
          </a:prstGeom>
          <a:noFill/>
          <a:ln w="19050">
            <a:solidFill>
              <a:srgbClr val="92D050"/>
            </a:solidFill>
          </a:ln>
        </p:spPr>
      </p:pic>
      <p:sp>
        <p:nvSpPr>
          <p:cNvPr id="41" name="Rectangle 40">
            <a:extLst>
              <a:ext uri="{FF2B5EF4-FFF2-40B4-BE49-F238E27FC236}">
                <a16:creationId xmlns:a16="http://schemas.microsoft.com/office/drawing/2014/main" id="{7D8FD355-DE24-4B01-A4BF-9D9D9E72BA6B}"/>
              </a:ext>
            </a:extLst>
          </p:cNvPr>
          <p:cNvSpPr/>
          <p:nvPr/>
        </p:nvSpPr>
        <p:spPr>
          <a:xfrm>
            <a:off x="8579949" y="1291175"/>
            <a:ext cx="320235" cy="769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41">
            <a:extLst>
              <a:ext uri="{FF2B5EF4-FFF2-40B4-BE49-F238E27FC236}">
                <a16:creationId xmlns:a16="http://schemas.microsoft.com/office/drawing/2014/main" id="{7CA3C82C-9381-4996-94C1-1AF5DC926F9F}"/>
              </a:ext>
            </a:extLst>
          </p:cNvPr>
          <p:cNvSpPr/>
          <p:nvPr/>
        </p:nvSpPr>
        <p:spPr>
          <a:xfrm>
            <a:off x="7201376" y="1291175"/>
            <a:ext cx="320235" cy="76904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433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ctrTitle"/>
          </p:nvPr>
        </p:nvSpPr>
        <p:spPr>
          <a:xfrm>
            <a:off x="1143000" y="841773"/>
            <a:ext cx="6858000" cy="4197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Results and Comparison</a:t>
            </a:r>
            <a:endParaRPr sz="4500" b="0" i="0" u="none" strike="noStrike" cap="none">
              <a:solidFill>
                <a:schemeClr val="dk1"/>
              </a:solidFill>
              <a:latin typeface="Arial"/>
              <a:ea typeface="Arial"/>
              <a:cs typeface="Arial"/>
              <a:sym typeface="Arial"/>
            </a:endParaRPr>
          </a:p>
        </p:txBody>
      </p:sp>
      <p:graphicFrame>
        <p:nvGraphicFramePr>
          <p:cNvPr id="216" name="Google Shape;216;p35"/>
          <p:cNvGraphicFramePr/>
          <p:nvPr/>
        </p:nvGraphicFramePr>
        <p:xfrm>
          <a:off x="952500" y="1384475"/>
          <a:ext cx="7239000" cy="2138875"/>
        </p:xfrm>
        <a:graphic>
          <a:graphicData uri="http://schemas.openxmlformats.org/drawingml/2006/table">
            <a:tbl>
              <a:tblPr>
                <a:noFill/>
                <a:tableStyleId>{84D74A12-1564-4959-9A37-7FD2E66B95AC}</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27775">
                <a:tc>
                  <a:txBody>
                    <a:bodyPr/>
                    <a:lstStyle/>
                    <a:p>
                      <a:pPr marL="0" lvl="0" indent="0" algn="ctr" rtl="0">
                        <a:spcBef>
                          <a:spcPts val="0"/>
                        </a:spcBef>
                        <a:spcAft>
                          <a:spcPts val="0"/>
                        </a:spcAft>
                        <a:buNone/>
                      </a:pPr>
                      <a:r>
                        <a:rPr lang="en"/>
                        <a:t>Model</a:t>
                      </a:r>
                      <a:endParaRPr/>
                    </a:p>
                  </a:txBody>
                  <a:tcPr marL="91425" marR="91425" marT="91425" marB="91425"/>
                </a:tc>
                <a:tc>
                  <a:txBody>
                    <a:bodyPr/>
                    <a:lstStyle/>
                    <a:p>
                      <a:pPr marL="0" lvl="0" indent="0" algn="ctr" rtl="0">
                        <a:spcBef>
                          <a:spcPts val="0"/>
                        </a:spcBef>
                        <a:spcAft>
                          <a:spcPts val="0"/>
                        </a:spcAft>
                        <a:buNone/>
                      </a:pPr>
                      <a:r>
                        <a:rPr lang="en"/>
                        <a:t>PSNR</a:t>
                      </a:r>
                      <a:endParaRPr/>
                    </a:p>
                  </a:txBody>
                  <a:tcPr marL="91425" marR="91425" marT="91425" marB="91425"/>
                </a:tc>
                <a:tc>
                  <a:txBody>
                    <a:bodyPr/>
                    <a:lstStyle/>
                    <a:p>
                      <a:pPr marL="0" lvl="0" indent="0" algn="ctr" rtl="0">
                        <a:spcBef>
                          <a:spcPts val="0"/>
                        </a:spcBef>
                        <a:spcAft>
                          <a:spcPts val="0"/>
                        </a:spcAft>
                        <a:buNone/>
                      </a:pPr>
                      <a:r>
                        <a:rPr lang="en"/>
                        <a:t>SSIM</a:t>
                      </a:r>
                      <a:endParaRPr/>
                    </a:p>
                  </a:txBody>
                  <a:tcPr marL="91425" marR="91425" marT="91425" marB="91425"/>
                </a:tc>
                <a:extLst>
                  <a:ext uri="{0D108BD9-81ED-4DB2-BD59-A6C34878D82A}">
                    <a16:rowId xmlns:a16="http://schemas.microsoft.com/office/drawing/2014/main" val="10000"/>
                  </a:ext>
                </a:extLst>
              </a:tr>
              <a:tr h="427775">
                <a:tc>
                  <a:txBody>
                    <a:bodyPr/>
                    <a:lstStyle/>
                    <a:p>
                      <a:pPr marL="0" lvl="0" indent="0" algn="ctr" rtl="0">
                        <a:spcBef>
                          <a:spcPts val="0"/>
                        </a:spcBef>
                        <a:spcAft>
                          <a:spcPts val="0"/>
                        </a:spcAft>
                        <a:buNone/>
                      </a:pPr>
                      <a:r>
                        <a:rPr lang="en"/>
                        <a:t>Bicubic</a:t>
                      </a:r>
                      <a:endParaRPr/>
                    </a:p>
                  </a:txBody>
                  <a:tcPr marL="91425" marR="91425" marT="91425" marB="91425"/>
                </a:tc>
                <a:tc>
                  <a:txBody>
                    <a:bodyPr/>
                    <a:lstStyle/>
                    <a:p>
                      <a:pPr marL="0" lvl="0" indent="0" algn="ctr" rtl="0">
                        <a:spcBef>
                          <a:spcPts val="0"/>
                        </a:spcBef>
                        <a:spcAft>
                          <a:spcPts val="0"/>
                        </a:spcAft>
                        <a:buNone/>
                      </a:pPr>
                      <a:r>
                        <a:rPr lang="en"/>
                        <a:t>25.99</a:t>
                      </a:r>
                      <a:endParaRPr/>
                    </a:p>
                  </a:txBody>
                  <a:tcPr marL="91425" marR="91425" marT="91425" marB="91425"/>
                </a:tc>
                <a:tc>
                  <a:txBody>
                    <a:bodyPr/>
                    <a:lstStyle/>
                    <a:p>
                      <a:pPr marL="0" lvl="0" indent="0" algn="ctr" rtl="0">
                        <a:spcBef>
                          <a:spcPts val="0"/>
                        </a:spcBef>
                        <a:spcAft>
                          <a:spcPts val="0"/>
                        </a:spcAft>
                        <a:buNone/>
                      </a:pPr>
                      <a:r>
                        <a:rPr lang="en"/>
                        <a:t>0.7031</a:t>
                      </a:r>
                      <a:endParaRPr/>
                    </a:p>
                  </a:txBody>
                  <a:tcPr marL="91425" marR="91425" marT="91425" marB="91425"/>
                </a:tc>
                <a:extLst>
                  <a:ext uri="{0D108BD9-81ED-4DB2-BD59-A6C34878D82A}">
                    <a16:rowId xmlns:a16="http://schemas.microsoft.com/office/drawing/2014/main" val="10001"/>
                  </a:ext>
                </a:extLst>
              </a:tr>
              <a:tr h="427775">
                <a:tc>
                  <a:txBody>
                    <a:bodyPr/>
                    <a:lstStyle/>
                    <a:p>
                      <a:pPr marL="0" lvl="0" indent="0" algn="ctr" rtl="0">
                        <a:spcBef>
                          <a:spcPts val="0"/>
                        </a:spcBef>
                        <a:spcAft>
                          <a:spcPts val="0"/>
                        </a:spcAft>
                        <a:buNone/>
                      </a:pPr>
                      <a:r>
                        <a:rPr lang="en"/>
                        <a:t>SRCNN</a:t>
                      </a:r>
                      <a:endParaRPr/>
                    </a:p>
                  </a:txBody>
                  <a:tcPr marL="91425" marR="91425" marT="91425" marB="91425"/>
                </a:tc>
                <a:tc>
                  <a:txBody>
                    <a:bodyPr/>
                    <a:lstStyle/>
                    <a:p>
                      <a:pPr marL="0" lvl="0" indent="0" algn="ctr" rtl="0">
                        <a:spcBef>
                          <a:spcPts val="0"/>
                        </a:spcBef>
                        <a:spcAft>
                          <a:spcPts val="0"/>
                        </a:spcAft>
                        <a:buNone/>
                      </a:pPr>
                      <a:r>
                        <a:rPr lang="en"/>
                        <a:t>27.50</a:t>
                      </a:r>
                      <a:endParaRPr/>
                    </a:p>
                  </a:txBody>
                  <a:tcPr marL="91425" marR="91425" marT="91425" marB="91425"/>
                </a:tc>
                <a:tc>
                  <a:txBody>
                    <a:bodyPr/>
                    <a:lstStyle/>
                    <a:p>
                      <a:pPr marL="0" lvl="0" indent="0" algn="ctr" rtl="0">
                        <a:spcBef>
                          <a:spcPts val="0"/>
                        </a:spcBef>
                        <a:spcAft>
                          <a:spcPts val="0"/>
                        </a:spcAft>
                        <a:buNone/>
                      </a:pPr>
                      <a:r>
                        <a:rPr lang="en"/>
                        <a:t>0.7513</a:t>
                      </a:r>
                      <a:endParaRPr/>
                    </a:p>
                  </a:txBody>
                  <a:tcPr marL="91425" marR="91425" marT="91425" marB="91425"/>
                </a:tc>
                <a:extLst>
                  <a:ext uri="{0D108BD9-81ED-4DB2-BD59-A6C34878D82A}">
                    <a16:rowId xmlns:a16="http://schemas.microsoft.com/office/drawing/2014/main" val="10002"/>
                  </a:ext>
                </a:extLst>
              </a:tr>
              <a:tr h="427775">
                <a:tc>
                  <a:txBody>
                    <a:bodyPr/>
                    <a:lstStyle/>
                    <a:p>
                      <a:pPr marL="0" lvl="0" indent="0" algn="ctr" rtl="0">
                        <a:spcBef>
                          <a:spcPts val="0"/>
                        </a:spcBef>
                        <a:spcAft>
                          <a:spcPts val="0"/>
                        </a:spcAft>
                        <a:buNone/>
                      </a:pPr>
                      <a:r>
                        <a:rPr lang="en"/>
                        <a:t>SRGAN</a:t>
                      </a:r>
                      <a:endParaRPr/>
                    </a:p>
                  </a:txBody>
                  <a:tcPr marL="91425" marR="91425" marT="91425" marB="91425"/>
                </a:tc>
                <a:tc>
                  <a:txBody>
                    <a:bodyPr/>
                    <a:lstStyle/>
                    <a:p>
                      <a:pPr marL="0" lvl="0" indent="0" algn="ctr" rtl="0">
                        <a:spcBef>
                          <a:spcPts val="0"/>
                        </a:spcBef>
                        <a:spcAft>
                          <a:spcPts val="0"/>
                        </a:spcAft>
                        <a:buNone/>
                      </a:pPr>
                      <a:r>
                        <a:rPr lang="en"/>
                        <a:t>26.02</a:t>
                      </a:r>
                      <a:endParaRPr/>
                    </a:p>
                  </a:txBody>
                  <a:tcPr marL="91425" marR="91425" marT="91425" marB="91425"/>
                </a:tc>
                <a:tc>
                  <a:txBody>
                    <a:bodyPr/>
                    <a:lstStyle/>
                    <a:p>
                      <a:pPr marL="0" lvl="0" indent="0" algn="ctr" rtl="0">
                        <a:spcBef>
                          <a:spcPts val="0"/>
                        </a:spcBef>
                        <a:spcAft>
                          <a:spcPts val="0"/>
                        </a:spcAft>
                        <a:buNone/>
                      </a:pPr>
                      <a:r>
                        <a:rPr lang="en"/>
                        <a:t>0.7397</a:t>
                      </a:r>
                      <a:endParaRPr/>
                    </a:p>
                  </a:txBody>
                  <a:tcPr marL="91425" marR="91425" marT="91425" marB="91425"/>
                </a:tc>
                <a:extLst>
                  <a:ext uri="{0D108BD9-81ED-4DB2-BD59-A6C34878D82A}">
                    <a16:rowId xmlns:a16="http://schemas.microsoft.com/office/drawing/2014/main" val="10003"/>
                  </a:ext>
                </a:extLst>
              </a:tr>
              <a:tr h="427775">
                <a:tc>
                  <a:txBody>
                    <a:bodyPr/>
                    <a:lstStyle/>
                    <a:p>
                      <a:pPr marL="0" lvl="0" indent="0" algn="ctr" rtl="0">
                        <a:spcBef>
                          <a:spcPts val="0"/>
                        </a:spcBef>
                        <a:spcAft>
                          <a:spcPts val="0"/>
                        </a:spcAft>
                        <a:buNone/>
                      </a:pPr>
                      <a:r>
                        <a:rPr lang="en"/>
                        <a:t>Ours</a:t>
                      </a:r>
                      <a:endParaRPr/>
                    </a:p>
                  </a:txBody>
                  <a:tcPr marL="91425" marR="91425" marT="91425" marB="91425"/>
                </a:tc>
                <a:tc>
                  <a:txBody>
                    <a:bodyPr/>
                    <a:lstStyle/>
                    <a:p>
                      <a:pPr marL="0" lvl="0" indent="0" algn="ctr" rtl="0">
                        <a:spcBef>
                          <a:spcPts val="0"/>
                        </a:spcBef>
                        <a:spcAft>
                          <a:spcPts val="0"/>
                        </a:spcAft>
                        <a:buNone/>
                      </a:pPr>
                      <a:r>
                        <a:rPr lang="en"/>
                        <a:t>25.19</a:t>
                      </a:r>
                      <a:endParaRPr/>
                    </a:p>
                  </a:txBody>
                  <a:tcPr marL="91425" marR="91425" marT="91425" marB="91425"/>
                </a:tc>
                <a:tc>
                  <a:txBody>
                    <a:bodyPr/>
                    <a:lstStyle/>
                    <a:p>
                      <a:pPr marL="0" lvl="0" indent="0" algn="ctr" rtl="0">
                        <a:spcBef>
                          <a:spcPts val="0"/>
                        </a:spcBef>
                        <a:spcAft>
                          <a:spcPts val="0"/>
                        </a:spcAft>
                        <a:buNone/>
                      </a:pPr>
                      <a:r>
                        <a:rPr lang="en"/>
                        <a:t>0.9134</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ctrTitle"/>
          </p:nvPr>
        </p:nvSpPr>
        <p:spPr>
          <a:xfrm>
            <a:off x="1143000" y="841773"/>
            <a:ext cx="6858000" cy="389700"/>
          </a:xfrm>
          <a:prstGeom prst="rect">
            <a:avLst/>
          </a:prstGeom>
        </p:spPr>
        <p:txBody>
          <a:bodyPr spcFirstLastPara="1" wrap="square" lIns="45700" tIns="45700" rIns="45700" bIns="45700" anchor="t" anchorCtr="0">
            <a:noAutofit/>
          </a:bodyPr>
          <a:lstStyle/>
          <a:p>
            <a:pPr marL="0" lvl="0" indent="0" algn="ctr" rtl="0">
              <a:lnSpc>
                <a:spcPct val="150000"/>
              </a:lnSpc>
              <a:spcBef>
                <a:spcPts val="200"/>
              </a:spcBef>
              <a:spcAft>
                <a:spcPts val="0"/>
              </a:spcAft>
              <a:buClr>
                <a:srgbClr val="000000"/>
              </a:buClr>
              <a:buSzPts val="1000"/>
              <a:buFont typeface="Arial"/>
              <a:buNone/>
            </a:pPr>
            <a:r>
              <a:rPr lang="en" sz="1800">
                <a:solidFill>
                  <a:srgbClr val="000000"/>
                </a:solidFill>
              </a:rPr>
              <a:t>Results and Comparison</a:t>
            </a:r>
            <a:endParaRPr/>
          </a:p>
        </p:txBody>
      </p:sp>
      <p:pic>
        <p:nvPicPr>
          <p:cNvPr id="222" name="Google Shape;222;p36"/>
          <p:cNvPicPr preferRelativeResize="0"/>
          <p:nvPr/>
        </p:nvPicPr>
        <p:blipFill>
          <a:blip r:embed="rId3">
            <a:alphaModFix/>
          </a:blip>
          <a:stretch>
            <a:fillRect/>
          </a:stretch>
        </p:blipFill>
        <p:spPr>
          <a:xfrm>
            <a:off x="850700" y="1852610"/>
            <a:ext cx="1438275" cy="1438275"/>
          </a:xfrm>
          <a:prstGeom prst="rect">
            <a:avLst/>
          </a:prstGeom>
          <a:noFill/>
          <a:ln>
            <a:noFill/>
          </a:ln>
        </p:spPr>
      </p:pic>
      <p:pic>
        <p:nvPicPr>
          <p:cNvPr id="223" name="Google Shape;223;p36"/>
          <p:cNvPicPr preferRelativeResize="0"/>
          <p:nvPr/>
        </p:nvPicPr>
        <p:blipFill>
          <a:blip r:embed="rId4">
            <a:alphaModFix/>
          </a:blip>
          <a:stretch>
            <a:fillRect/>
          </a:stretch>
        </p:blipFill>
        <p:spPr>
          <a:xfrm>
            <a:off x="2426350" y="1852610"/>
            <a:ext cx="1438275" cy="1438275"/>
          </a:xfrm>
          <a:prstGeom prst="rect">
            <a:avLst/>
          </a:prstGeom>
          <a:noFill/>
          <a:ln>
            <a:noFill/>
          </a:ln>
        </p:spPr>
      </p:pic>
      <p:pic>
        <p:nvPicPr>
          <p:cNvPr id="224" name="Google Shape;224;p36"/>
          <p:cNvPicPr preferRelativeResize="0"/>
          <p:nvPr/>
        </p:nvPicPr>
        <p:blipFill>
          <a:blip r:embed="rId5">
            <a:alphaModFix/>
          </a:blip>
          <a:stretch>
            <a:fillRect/>
          </a:stretch>
        </p:blipFill>
        <p:spPr>
          <a:xfrm>
            <a:off x="4002000" y="1852610"/>
            <a:ext cx="1438275" cy="1438275"/>
          </a:xfrm>
          <a:prstGeom prst="rect">
            <a:avLst/>
          </a:prstGeom>
          <a:noFill/>
          <a:ln>
            <a:noFill/>
          </a:ln>
        </p:spPr>
      </p:pic>
      <p:pic>
        <p:nvPicPr>
          <p:cNvPr id="225" name="Google Shape;225;p36"/>
          <p:cNvPicPr preferRelativeResize="0"/>
          <p:nvPr/>
        </p:nvPicPr>
        <p:blipFill>
          <a:blip r:embed="rId6">
            <a:alphaModFix/>
          </a:blip>
          <a:stretch>
            <a:fillRect/>
          </a:stretch>
        </p:blipFill>
        <p:spPr>
          <a:xfrm>
            <a:off x="5577650" y="1852623"/>
            <a:ext cx="1438275" cy="1438275"/>
          </a:xfrm>
          <a:prstGeom prst="rect">
            <a:avLst/>
          </a:prstGeom>
          <a:noFill/>
          <a:ln>
            <a:noFill/>
          </a:ln>
        </p:spPr>
      </p:pic>
      <p:pic>
        <p:nvPicPr>
          <p:cNvPr id="226" name="Google Shape;226;p36"/>
          <p:cNvPicPr preferRelativeResize="0"/>
          <p:nvPr/>
        </p:nvPicPr>
        <p:blipFill>
          <a:blip r:embed="rId7">
            <a:alphaModFix/>
          </a:blip>
          <a:stretch>
            <a:fillRect/>
          </a:stretch>
        </p:blipFill>
        <p:spPr>
          <a:xfrm>
            <a:off x="7153300" y="1852635"/>
            <a:ext cx="1438275" cy="1438275"/>
          </a:xfrm>
          <a:prstGeom prst="rect">
            <a:avLst/>
          </a:prstGeom>
          <a:noFill/>
          <a:ln>
            <a:noFill/>
          </a:ln>
        </p:spPr>
      </p:pic>
      <p:pic>
        <p:nvPicPr>
          <p:cNvPr id="227" name="Google Shape;227;p36"/>
          <p:cNvPicPr preferRelativeResize="0"/>
          <p:nvPr/>
        </p:nvPicPr>
        <p:blipFill>
          <a:blip r:embed="rId8">
            <a:alphaModFix/>
          </a:blip>
          <a:stretch>
            <a:fillRect/>
          </a:stretch>
        </p:blipFill>
        <p:spPr>
          <a:xfrm>
            <a:off x="850700" y="3383217"/>
            <a:ext cx="1438275" cy="456864"/>
          </a:xfrm>
          <a:prstGeom prst="rect">
            <a:avLst/>
          </a:prstGeom>
          <a:noFill/>
          <a:ln>
            <a:noFill/>
          </a:ln>
        </p:spPr>
      </p:pic>
      <p:pic>
        <p:nvPicPr>
          <p:cNvPr id="228" name="Google Shape;228;p36"/>
          <p:cNvPicPr preferRelativeResize="0"/>
          <p:nvPr/>
        </p:nvPicPr>
        <p:blipFill>
          <a:blip r:embed="rId9">
            <a:alphaModFix/>
          </a:blip>
          <a:stretch>
            <a:fillRect/>
          </a:stretch>
        </p:blipFill>
        <p:spPr>
          <a:xfrm>
            <a:off x="2426350" y="3383226"/>
            <a:ext cx="1438222" cy="456850"/>
          </a:xfrm>
          <a:prstGeom prst="rect">
            <a:avLst/>
          </a:prstGeom>
          <a:noFill/>
          <a:ln>
            <a:noFill/>
          </a:ln>
        </p:spPr>
      </p:pic>
      <p:pic>
        <p:nvPicPr>
          <p:cNvPr id="229" name="Google Shape;229;p36"/>
          <p:cNvPicPr preferRelativeResize="0"/>
          <p:nvPr/>
        </p:nvPicPr>
        <p:blipFill>
          <a:blip r:embed="rId10">
            <a:alphaModFix/>
          </a:blip>
          <a:stretch>
            <a:fillRect/>
          </a:stretch>
        </p:blipFill>
        <p:spPr>
          <a:xfrm>
            <a:off x="4001950" y="3383221"/>
            <a:ext cx="1438231" cy="456850"/>
          </a:xfrm>
          <a:prstGeom prst="rect">
            <a:avLst/>
          </a:prstGeom>
          <a:noFill/>
          <a:ln>
            <a:noFill/>
          </a:ln>
        </p:spPr>
      </p:pic>
      <p:pic>
        <p:nvPicPr>
          <p:cNvPr id="230" name="Google Shape;230;p36"/>
          <p:cNvPicPr preferRelativeResize="0"/>
          <p:nvPr/>
        </p:nvPicPr>
        <p:blipFill>
          <a:blip r:embed="rId11">
            <a:alphaModFix/>
          </a:blip>
          <a:stretch>
            <a:fillRect/>
          </a:stretch>
        </p:blipFill>
        <p:spPr>
          <a:xfrm>
            <a:off x="5577550" y="3383220"/>
            <a:ext cx="1438231" cy="456850"/>
          </a:xfrm>
          <a:prstGeom prst="rect">
            <a:avLst/>
          </a:prstGeom>
          <a:noFill/>
          <a:ln>
            <a:noFill/>
          </a:ln>
        </p:spPr>
      </p:pic>
      <p:pic>
        <p:nvPicPr>
          <p:cNvPr id="231" name="Google Shape;231;p36"/>
          <p:cNvPicPr preferRelativeResize="0"/>
          <p:nvPr/>
        </p:nvPicPr>
        <p:blipFill>
          <a:blip r:embed="rId12">
            <a:alphaModFix/>
          </a:blip>
          <a:stretch>
            <a:fillRect/>
          </a:stretch>
        </p:blipFill>
        <p:spPr>
          <a:xfrm>
            <a:off x="7153150" y="3383221"/>
            <a:ext cx="1438231" cy="456850"/>
          </a:xfrm>
          <a:prstGeom prst="rect">
            <a:avLst/>
          </a:prstGeom>
          <a:noFill/>
          <a:ln>
            <a:noFill/>
          </a:ln>
        </p:spPr>
      </p:pic>
      <p:sp>
        <p:nvSpPr>
          <p:cNvPr id="232" name="Google Shape;232;p36"/>
          <p:cNvSpPr txBox="1"/>
          <p:nvPr/>
        </p:nvSpPr>
        <p:spPr>
          <a:xfrm>
            <a:off x="89483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Ground Truth</a:t>
            </a:r>
            <a:endParaRPr b="1"/>
          </a:p>
        </p:txBody>
      </p:sp>
      <p:sp>
        <p:nvSpPr>
          <p:cNvPr id="233" name="Google Shape;233;p36"/>
          <p:cNvSpPr txBox="1"/>
          <p:nvPr/>
        </p:nvSpPr>
        <p:spPr>
          <a:xfrm>
            <a:off x="247048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Bicubic</a:t>
            </a:r>
            <a:endParaRPr b="1"/>
          </a:p>
        </p:txBody>
      </p:sp>
      <p:sp>
        <p:nvSpPr>
          <p:cNvPr id="234" name="Google Shape;234;p36"/>
          <p:cNvSpPr txBox="1"/>
          <p:nvPr/>
        </p:nvSpPr>
        <p:spPr>
          <a:xfrm>
            <a:off x="4046138" y="39324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Bicubic</a:t>
            </a:r>
            <a:endParaRPr b="1"/>
          </a:p>
        </p:txBody>
      </p:sp>
      <p:sp>
        <p:nvSpPr>
          <p:cNvPr id="235" name="Google Shape;235;p36"/>
          <p:cNvSpPr txBox="1"/>
          <p:nvPr/>
        </p:nvSpPr>
        <p:spPr>
          <a:xfrm>
            <a:off x="5621788" y="3966925"/>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Bicubic</a:t>
            </a:r>
            <a:endParaRPr b="1"/>
          </a:p>
        </p:txBody>
      </p:sp>
      <p:sp>
        <p:nvSpPr>
          <p:cNvPr id="236" name="Google Shape;236;p36"/>
          <p:cNvSpPr txBox="1"/>
          <p:nvPr/>
        </p:nvSpPr>
        <p:spPr>
          <a:xfrm>
            <a:off x="7197438" y="3932400"/>
            <a:ext cx="135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Bicubic</a:t>
            </a:r>
            <a:endParaRPr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1">
      <a:dk1>
        <a:srgbClr val="494949"/>
      </a:dk1>
      <a:lt1>
        <a:srgbClr val="ADADAD"/>
      </a:lt1>
      <a:dk2>
        <a:srgbClr val="282728"/>
      </a:dk2>
      <a:lt2>
        <a:srgbClr val="F7F7F7"/>
      </a:lt2>
      <a:accent1>
        <a:srgbClr val="C5050C"/>
      </a:accent1>
      <a:accent2>
        <a:srgbClr val="9B0000"/>
      </a:accent2>
      <a:accent3>
        <a:srgbClr val="DADFE1"/>
      </a:accent3>
      <a:accent4>
        <a:srgbClr val="646569"/>
      </a:accent4>
      <a:accent5>
        <a:srgbClr val="282728"/>
      </a:accent5>
      <a:accent6>
        <a:srgbClr val="494949"/>
      </a:accent6>
      <a:hlink>
        <a:srgbClr val="0479A8"/>
      </a:hlink>
      <a:folHlink>
        <a:srgbClr val="0479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789</Words>
  <Application>Microsoft Office PowerPoint</Application>
  <PresentationFormat>On-screen Show (16:9)</PresentationFormat>
  <Paragraphs>103</Paragraphs>
  <Slides>11</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vt:i4>
      </vt:variant>
    </vt:vector>
  </HeadingPairs>
  <TitlesOfParts>
    <vt:vector size="16" baseType="lpstr">
      <vt:lpstr>Avenir</vt:lpstr>
      <vt:lpstr>Arial</vt:lpstr>
      <vt:lpstr>Cambria Math</vt:lpstr>
      <vt:lpstr>Simple Light</vt:lpstr>
      <vt:lpstr>Custom Design</vt:lpstr>
      <vt:lpstr>PowerPoint Presentation</vt:lpstr>
      <vt:lpstr>PowerPoint Presentation</vt:lpstr>
      <vt:lpstr>Single Image Super-Resolution</vt:lpstr>
      <vt:lpstr>PowerPoint Presentation</vt:lpstr>
      <vt:lpstr>State-of-the-Art</vt:lpstr>
      <vt:lpstr>Edge-based SRGAN</vt:lpstr>
      <vt:lpstr>4x SR edge prediction</vt:lpstr>
      <vt:lpstr>Results and Comparison</vt:lpstr>
      <vt:lpstr>Results and Comparison</vt:lpstr>
      <vt:lpstr>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XIN YUAN</cp:lastModifiedBy>
  <cp:revision>33</cp:revision>
  <dcterms:modified xsi:type="dcterms:W3CDTF">2021-04-23T15:32:25Z</dcterms:modified>
</cp:coreProperties>
</file>